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300" r:id="rId6"/>
    <p:sldId id="261" r:id="rId7"/>
    <p:sldId id="262" r:id="rId8"/>
    <p:sldId id="263" r:id="rId9"/>
    <p:sldId id="301" r:id="rId10"/>
    <p:sldId id="302" r:id="rId11"/>
    <p:sldId id="304" r:id="rId12"/>
    <p:sldId id="296" r:id="rId13"/>
    <p:sldId id="264" r:id="rId14"/>
    <p:sldId id="298" r:id="rId15"/>
    <p:sldId id="297" r:id="rId16"/>
    <p:sldId id="303" r:id="rId17"/>
    <p:sldId id="265" r:id="rId18"/>
    <p:sldId id="305" r:id="rId19"/>
    <p:sldId id="299" r:id="rId20"/>
  </p:sldIdLst>
  <p:sldSz cx="9144000" cy="5143500" type="screen16x9"/>
  <p:notesSz cx="9144000" cy="6858000"/>
  <p:embeddedFontLst>
    <p:embeddedFont>
      <p:font typeface="Anaheim" panose="020B0604020202020204" charset="0"/>
      <p:regular r:id="rId22"/>
    </p:embeddedFont>
    <p:embeddedFont>
      <p:font typeface="Helvetica Neue" panose="020B0604020202020204" charset="-52"/>
      <p:regular r:id="rId23"/>
      <p:bold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E2"/>
    <a:srgbClr val="FEE9B4"/>
    <a:srgbClr val="FF6161"/>
    <a:srgbClr val="4BF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FE0F20-A1BB-60B1-1A8D-020E51B27AA7}" v="40" dt="2025-01-15T09:55:25.690"/>
  </p1510:revLst>
</p1510:revInfo>
</file>

<file path=ppt/tableStyles.xml><?xml version="1.0" encoding="utf-8"?>
<a:tblStyleLst xmlns:a="http://schemas.openxmlformats.org/drawingml/2006/main" def="{67097D28-2195-4599-AACC-934248DE88C2}">
  <a:tblStyle styleId="{67097D28-2195-4599-AACC-934248DE88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497FFBB-03B4-4AB9-8130-826D1F3EAB7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64" autoAdjust="0"/>
  </p:normalViewPr>
  <p:slideViewPr>
    <p:cSldViewPr snapToGrid="0">
      <p:cViewPr varScale="1">
        <p:scale>
          <a:sx n="78" d="100"/>
          <a:sy n="78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7699ee339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7699ee3396_0_2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77118a3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777118a3b2_1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784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>
          <a:extLst>
            <a:ext uri="{FF2B5EF4-FFF2-40B4-BE49-F238E27FC236}">
              <a16:creationId xmlns:a16="http://schemas.microsoft.com/office/drawing/2014/main" id="{66B1D648-77A3-94C5-641C-DE83F2B5A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77118a3b2_1_0:notes">
            <a:extLst>
              <a:ext uri="{FF2B5EF4-FFF2-40B4-BE49-F238E27FC236}">
                <a16:creationId xmlns:a16="http://schemas.microsoft.com/office/drawing/2014/main" id="{3FAB082D-8B9D-CE1C-6A61-63CE886D0E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777118a3b2_1_0:notes">
            <a:extLst>
              <a:ext uri="{FF2B5EF4-FFF2-40B4-BE49-F238E27FC236}">
                <a16:creationId xmlns:a16="http://schemas.microsoft.com/office/drawing/2014/main" id="{A56BD5E8-7376-A10B-3D6F-1C237D82EC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871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77118a3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777118a3b2_1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562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84d99d1a72_0_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84d99d1a72_0_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772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77118a3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777118a3b2_1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287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>
          <a:extLst>
            <a:ext uri="{FF2B5EF4-FFF2-40B4-BE49-F238E27FC236}">
              <a16:creationId xmlns:a16="http://schemas.microsoft.com/office/drawing/2014/main" id="{B47F2F87-9F0D-0214-559A-1E9F43547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84d99d1a72_0_2:notes">
            <a:extLst>
              <a:ext uri="{FF2B5EF4-FFF2-40B4-BE49-F238E27FC236}">
                <a16:creationId xmlns:a16="http://schemas.microsoft.com/office/drawing/2014/main" id="{18D517AA-BE04-7076-D0B5-C6634F7D5F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84d99d1a72_0_2:notes">
            <a:extLst>
              <a:ext uri="{FF2B5EF4-FFF2-40B4-BE49-F238E27FC236}">
                <a16:creationId xmlns:a16="http://schemas.microsoft.com/office/drawing/2014/main" id="{2D574BE6-6FDF-61BA-5DF0-05D0C9CC02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306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8680c384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8680c38407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8680c384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8680c38407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250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8680c384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8680c38407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11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31007ba2_0_20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431007ba2_0_2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dda1946d_6_32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77118a3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777118a3b2_1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6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4dda1946d_6_33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84d99d1a72_0_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77118a3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777118a3b2_1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77118a3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777118a3b2_1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194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462725" y="1121425"/>
            <a:ext cx="4813200" cy="22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462725" y="354627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3683326" y="3176488"/>
            <a:ext cx="3818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1"/>
          </p:nvPr>
        </p:nvSpPr>
        <p:spPr>
          <a:xfrm>
            <a:off x="1641750" y="1435113"/>
            <a:ext cx="58605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8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845776" y="2691250"/>
            <a:ext cx="22302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2"/>
          </p:nvPr>
        </p:nvSpPr>
        <p:spPr>
          <a:xfrm>
            <a:off x="3456897" y="2691250"/>
            <a:ext cx="22302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3"/>
          </p:nvPr>
        </p:nvSpPr>
        <p:spPr>
          <a:xfrm>
            <a:off x="6068024" y="2691250"/>
            <a:ext cx="22302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4"/>
          </p:nvPr>
        </p:nvSpPr>
        <p:spPr>
          <a:xfrm>
            <a:off x="845778" y="2225040"/>
            <a:ext cx="2230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5"/>
          </p:nvPr>
        </p:nvSpPr>
        <p:spPr>
          <a:xfrm>
            <a:off x="3456901" y="2225040"/>
            <a:ext cx="2230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6"/>
          </p:nvPr>
        </p:nvSpPr>
        <p:spPr>
          <a:xfrm>
            <a:off x="6068023" y="2225040"/>
            <a:ext cx="2230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6" name="Google Shape;166;p18"/>
          <p:cNvGrpSpPr/>
          <p:nvPr/>
        </p:nvGrpSpPr>
        <p:grpSpPr>
          <a:xfrm rot="10800000" flipH="1">
            <a:off x="-9877" y="0"/>
            <a:ext cx="9178100" cy="5156558"/>
            <a:chOff x="-9877" y="0"/>
            <a:chExt cx="9178100" cy="5156558"/>
          </a:xfrm>
        </p:grpSpPr>
        <p:grpSp>
          <p:nvGrpSpPr>
            <p:cNvPr id="167" name="Google Shape;167;p18"/>
            <p:cNvGrpSpPr/>
            <p:nvPr/>
          </p:nvGrpSpPr>
          <p:grpSpPr>
            <a:xfrm>
              <a:off x="-9877" y="0"/>
              <a:ext cx="1388125" cy="2534723"/>
              <a:chOff x="-9877" y="0"/>
              <a:chExt cx="1388125" cy="2534723"/>
            </a:xfrm>
          </p:grpSpPr>
          <p:pic>
            <p:nvPicPr>
              <p:cNvPr id="168" name="Google Shape;168;p18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" name="Google Shape;169;p18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" name="Google Shape;170;p18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" name="Google Shape;171;p18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" name="Google Shape;172;p18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2065436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3" name="Google Shape;173;p18"/>
            <p:cNvGrpSpPr/>
            <p:nvPr/>
          </p:nvGrpSpPr>
          <p:grpSpPr>
            <a:xfrm rot="10800000">
              <a:off x="7780098" y="2621835"/>
              <a:ext cx="1388125" cy="2534723"/>
              <a:chOff x="-9877" y="0"/>
              <a:chExt cx="1388125" cy="2534723"/>
            </a:xfrm>
          </p:grpSpPr>
          <p:pic>
            <p:nvPicPr>
              <p:cNvPr id="174" name="Google Shape;174;p18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" name="Google Shape;175;p18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" name="Google Shape;176;p18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" name="Google Shape;177;p18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8" name="Google Shape;178;p18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2065436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9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subTitle" idx="1"/>
          </p:nvPr>
        </p:nvSpPr>
        <p:spPr>
          <a:xfrm>
            <a:off x="1600324" y="19677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2"/>
          </p:nvPr>
        </p:nvSpPr>
        <p:spPr>
          <a:xfrm>
            <a:off x="5613000" y="19677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3"/>
          </p:nvPr>
        </p:nvSpPr>
        <p:spPr>
          <a:xfrm>
            <a:off x="1600324" y="35521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4"/>
          </p:nvPr>
        </p:nvSpPr>
        <p:spPr>
          <a:xfrm>
            <a:off x="5613000" y="35521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5"/>
          </p:nvPr>
        </p:nvSpPr>
        <p:spPr>
          <a:xfrm>
            <a:off x="1600324" y="1522000"/>
            <a:ext cx="2811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6"/>
          </p:nvPr>
        </p:nvSpPr>
        <p:spPr>
          <a:xfrm>
            <a:off x="1600324" y="3106450"/>
            <a:ext cx="2811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7"/>
          </p:nvPr>
        </p:nvSpPr>
        <p:spPr>
          <a:xfrm>
            <a:off x="5612974" y="1522000"/>
            <a:ext cx="2811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8"/>
          </p:nvPr>
        </p:nvSpPr>
        <p:spPr>
          <a:xfrm>
            <a:off x="5612974" y="3106450"/>
            <a:ext cx="2811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90" name="Google Shape;190;p19"/>
          <p:cNvGrpSpPr/>
          <p:nvPr/>
        </p:nvGrpSpPr>
        <p:grpSpPr>
          <a:xfrm>
            <a:off x="-9877" y="0"/>
            <a:ext cx="9134712" cy="5143508"/>
            <a:chOff x="-9877" y="0"/>
            <a:chExt cx="9134712" cy="5143508"/>
          </a:xfrm>
        </p:grpSpPr>
        <p:grpSp>
          <p:nvGrpSpPr>
            <p:cNvPr id="191" name="Google Shape;191;p19"/>
            <p:cNvGrpSpPr/>
            <p:nvPr/>
          </p:nvGrpSpPr>
          <p:grpSpPr>
            <a:xfrm>
              <a:off x="-9877" y="0"/>
              <a:ext cx="1388125" cy="2507650"/>
              <a:chOff x="-9877" y="0"/>
              <a:chExt cx="1388125" cy="2507650"/>
            </a:xfrm>
          </p:grpSpPr>
          <p:pic>
            <p:nvPicPr>
              <p:cNvPr id="192" name="Google Shape;192;p19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3" name="Google Shape;193;p19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19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5" name="Google Shape;195;p19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6" name="Google Shape;196;p19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1246411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7" name="Google Shape;197;p19"/>
            <p:cNvGrpSpPr/>
            <p:nvPr/>
          </p:nvGrpSpPr>
          <p:grpSpPr>
            <a:xfrm>
              <a:off x="7736710" y="2608785"/>
              <a:ext cx="1388125" cy="2534723"/>
              <a:chOff x="7736710" y="2608785"/>
              <a:chExt cx="1388125" cy="2534723"/>
            </a:xfrm>
          </p:grpSpPr>
          <p:pic>
            <p:nvPicPr>
              <p:cNvPr id="198" name="Google Shape;198;p19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-5400000">
                <a:off x="8555335" y="3857059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" name="Google Shape;199;p19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-5400000">
                <a:off x="7501110" y="321270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" name="Google Shape;200;p19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-5400000">
                <a:off x="7874773" y="3893445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" name="Google Shape;201;p19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-5400000">
                <a:off x="8423435" y="4382433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" name="Google Shape;202;p19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-5400000">
                <a:off x="8655548" y="2743197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0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796200" y="1802471"/>
            <a:ext cx="2397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subTitle" idx="2"/>
          </p:nvPr>
        </p:nvSpPr>
        <p:spPr>
          <a:xfrm>
            <a:off x="3373350" y="1802471"/>
            <a:ext cx="2397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796200" y="3529550"/>
            <a:ext cx="2397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4"/>
          </p:nvPr>
        </p:nvSpPr>
        <p:spPr>
          <a:xfrm>
            <a:off x="3373350" y="3529550"/>
            <a:ext cx="2397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5950500" y="1802471"/>
            <a:ext cx="2397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6"/>
          </p:nvPr>
        </p:nvSpPr>
        <p:spPr>
          <a:xfrm>
            <a:off x="5950500" y="3529550"/>
            <a:ext cx="2397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7"/>
          </p:nvPr>
        </p:nvSpPr>
        <p:spPr>
          <a:xfrm>
            <a:off x="796200" y="1336275"/>
            <a:ext cx="2395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8"/>
          </p:nvPr>
        </p:nvSpPr>
        <p:spPr>
          <a:xfrm>
            <a:off x="3373350" y="1336275"/>
            <a:ext cx="2395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9"/>
          </p:nvPr>
        </p:nvSpPr>
        <p:spPr>
          <a:xfrm>
            <a:off x="5950500" y="1336275"/>
            <a:ext cx="2395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3"/>
          </p:nvPr>
        </p:nvSpPr>
        <p:spPr>
          <a:xfrm>
            <a:off x="796200" y="3063352"/>
            <a:ext cx="2395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14"/>
          </p:nvPr>
        </p:nvSpPr>
        <p:spPr>
          <a:xfrm>
            <a:off x="3373350" y="3063352"/>
            <a:ext cx="2395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15"/>
          </p:nvPr>
        </p:nvSpPr>
        <p:spPr>
          <a:xfrm>
            <a:off x="5950500" y="3063352"/>
            <a:ext cx="23952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18" name="Google Shape;218;p20"/>
          <p:cNvGrpSpPr/>
          <p:nvPr/>
        </p:nvGrpSpPr>
        <p:grpSpPr>
          <a:xfrm rot="10800000" flipH="1">
            <a:off x="-9877" y="0"/>
            <a:ext cx="9134712" cy="5143508"/>
            <a:chOff x="-9877" y="0"/>
            <a:chExt cx="9134712" cy="5143508"/>
          </a:xfrm>
        </p:grpSpPr>
        <p:grpSp>
          <p:nvGrpSpPr>
            <p:cNvPr id="219" name="Google Shape;219;p20"/>
            <p:cNvGrpSpPr/>
            <p:nvPr/>
          </p:nvGrpSpPr>
          <p:grpSpPr>
            <a:xfrm>
              <a:off x="-9877" y="0"/>
              <a:ext cx="1388125" cy="2507650"/>
              <a:chOff x="-9877" y="0"/>
              <a:chExt cx="1388125" cy="2507650"/>
            </a:xfrm>
          </p:grpSpPr>
          <p:pic>
            <p:nvPicPr>
              <p:cNvPr id="220" name="Google Shape;220;p20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" name="Google Shape;221;p20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" name="Google Shape;222;p20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" name="Google Shape;223;p20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" name="Google Shape;224;p20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1246411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5" name="Google Shape;225;p20"/>
            <p:cNvGrpSpPr/>
            <p:nvPr/>
          </p:nvGrpSpPr>
          <p:grpSpPr>
            <a:xfrm>
              <a:off x="7736710" y="2608785"/>
              <a:ext cx="1388125" cy="2534723"/>
              <a:chOff x="7736710" y="2608785"/>
              <a:chExt cx="1388125" cy="2534723"/>
            </a:xfrm>
          </p:grpSpPr>
          <p:pic>
            <p:nvPicPr>
              <p:cNvPr id="226" name="Google Shape;226;p20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-5400000">
                <a:off x="8555335" y="3857059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7" name="Google Shape;227;p20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-5400000">
                <a:off x="7501110" y="321270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8" name="Google Shape;228;p20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-5400000">
                <a:off x="7874773" y="3893445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9" name="Google Shape;229;p20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-5400000">
                <a:off x="8423435" y="4382433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0" name="Google Shape;230;p20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-5400000">
                <a:off x="8655548" y="2743197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3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 rotWithShape="1">
          <a:blip r:embed="rId3">
            <a:alphaModFix/>
          </a:blip>
          <a:srcRect l="11254" r="13011" b="50881"/>
          <a:stretch/>
        </p:blipFill>
        <p:spPr>
          <a:xfrm rot="5400000">
            <a:off x="-173002" y="880074"/>
            <a:ext cx="732625" cy="4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 rotWithShape="1">
          <a:blip r:embed="rId4">
            <a:alphaModFix/>
          </a:blip>
          <a:srcRect t="-40484" r="5517" b="65415"/>
          <a:stretch/>
        </p:blipFill>
        <p:spPr>
          <a:xfrm rot="5400000">
            <a:off x="-252077" y="549276"/>
            <a:ext cx="1865925" cy="13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 rotWithShape="1">
          <a:blip r:embed="rId4">
            <a:alphaModFix/>
          </a:blip>
          <a:srcRect l="48893" t="1038" r="12333" b="47015"/>
          <a:stretch/>
        </p:blipFill>
        <p:spPr>
          <a:xfrm rot="5400000">
            <a:off x="128185" y="-138062"/>
            <a:ext cx="1112000" cy="13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 rotWithShape="1">
          <a:blip r:embed="rId5">
            <a:alphaModFix/>
          </a:blip>
          <a:srcRect b="50443"/>
          <a:stretch/>
        </p:blipFill>
        <p:spPr>
          <a:xfrm rot="5400000">
            <a:off x="-171901" y="701525"/>
            <a:ext cx="602100" cy="2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 rotWithShape="1">
          <a:blip r:embed="rId3">
            <a:alphaModFix/>
          </a:blip>
          <a:srcRect l="11254" r="13011" b="50881"/>
          <a:stretch/>
        </p:blipFill>
        <p:spPr>
          <a:xfrm rot="5400000">
            <a:off x="-144290" y="1246411"/>
            <a:ext cx="603700" cy="3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 rotWithShape="1">
          <a:blip r:embed="rId3">
            <a:alphaModFix/>
          </a:blip>
          <a:srcRect l="11254" r="13011" b="50881"/>
          <a:stretch/>
        </p:blipFill>
        <p:spPr>
          <a:xfrm rot="-5400000">
            <a:off x="8555335" y="3857059"/>
            <a:ext cx="732625" cy="4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/>
          <p:cNvPicPr preferRelativeResize="0"/>
          <p:nvPr/>
        </p:nvPicPr>
        <p:blipFill rotWithShape="1">
          <a:blip r:embed="rId4">
            <a:alphaModFix/>
          </a:blip>
          <a:srcRect t="-40484" r="5517" b="65415"/>
          <a:stretch/>
        </p:blipFill>
        <p:spPr>
          <a:xfrm rot="-5400000">
            <a:off x="7501110" y="3212706"/>
            <a:ext cx="1865925" cy="13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 rotWithShape="1">
          <a:blip r:embed="rId4">
            <a:alphaModFix/>
          </a:blip>
          <a:srcRect l="48893" t="1038" r="12333" b="47015"/>
          <a:stretch/>
        </p:blipFill>
        <p:spPr>
          <a:xfrm rot="-5400000">
            <a:off x="7874773" y="3893445"/>
            <a:ext cx="1112000" cy="13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/>
          <p:cNvPicPr preferRelativeResize="0"/>
          <p:nvPr/>
        </p:nvPicPr>
        <p:blipFill rotWithShape="1">
          <a:blip r:embed="rId5">
            <a:alphaModFix/>
          </a:blip>
          <a:srcRect l="50094" b="50443"/>
          <a:stretch/>
        </p:blipFill>
        <p:spPr>
          <a:xfrm rot="-5400000">
            <a:off x="8683088" y="4682466"/>
            <a:ext cx="478925" cy="4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 rotWithShape="1">
          <a:blip r:embed="rId3">
            <a:alphaModFix/>
          </a:blip>
          <a:srcRect l="11254" r="13011" b="50881"/>
          <a:stretch/>
        </p:blipFill>
        <p:spPr>
          <a:xfrm rot="-5400000">
            <a:off x="8655548" y="2743197"/>
            <a:ext cx="603700" cy="3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4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24"/>
          <p:cNvGrpSpPr/>
          <p:nvPr/>
        </p:nvGrpSpPr>
        <p:grpSpPr>
          <a:xfrm>
            <a:off x="6" y="3736089"/>
            <a:ext cx="2534723" cy="1407415"/>
            <a:chOff x="6" y="3736089"/>
            <a:chExt cx="2534723" cy="1407415"/>
          </a:xfrm>
        </p:grpSpPr>
        <p:pic>
          <p:nvPicPr>
            <p:cNvPr id="259" name="Google Shape;259;p24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>
              <a:off x="716955" y="4717839"/>
              <a:ext cx="732625" cy="40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4"/>
            <p:cNvPicPr preferRelativeResize="0"/>
            <p:nvPr/>
          </p:nvPicPr>
          <p:blipFill rotWithShape="1">
            <a:blip r:embed="rId4">
              <a:alphaModFix/>
            </a:blip>
            <a:srcRect t="-40484" r="5517" b="65415"/>
            <a:stretch/>
          </p:blipFill>
          <p:spPr>
            <a:xfrm>
              <a:off x="307083" y="3742688"/>
              <a:ext cx="1865925" cy="13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4"/>
            <p:cNvPicPr preferRelativeResize="0"/>
            <p:nvPr/>
          </p:nvPicPr>
          <p:blipFill rotWithShape="1">
            <a:blip r:embed="rId4">
              <a:alphaModFix/>
            </a:blip>
            <a:srcRect l="48893" t="1038" r="12333" b="47015"/>
            <a:stretch/>
          </p:blipFill>
          <p:spPr>
            <a:xfrm>
              <a:off x="6" y="3736089"/>
              <a:ext cx="1112000" cy="138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4"/>
            <p:cNvPicPr preferRelativeResize="0"/>
            <p:nvPr/>
          </p:nvPicPr>
          <p:blipFill rotWithShape="1">
            <a:blip r:embed="rId5">
              <a:alphaModFix/>
            </a:blip>
            <a:srcRect l="50094" b="50443"/>
            <a:stretch/>
          </p:blipFill>
          <p:spPr>
            <a:xfrm>
              <a:off x="10" y="4700354"/>
              <a:ext cx="478925" cy="44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4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>
              <a:off x="1931029" y="4789339"/>
              <a:ext cx="603700" cy="334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4" name="Google Shape;264;p24"/>
          <p:cNvGrpSpPr/>
          <p:nvPr/>
        </p:nvGrpSpPr>
        <p:grpSpPr>
          <a:xfrm rot="10800000">
            <a:off x="6609281" y="-11"/>
            <a:ext cx="2534723" cy="1407415"/>
            <a:chOff x="6" y="3736089"/>
            <a:chExt cx="2534723" cy="1407415"/>
          </a:xfrm>
        </p:grpSpPr>
        <p:pic>
          <p:nvPicPr>
            <p:cNvPr id="265" name="Google Shape;265;p24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>
              <a:off x="716955" y="4717839"/>
              <a:ext cx="732625" cy="40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4"/>
            <p:cNvPicPr preferRelativeResize="0"/>
            <p:nvPr/>
          </p:nvPicPr>
          <p:blipFill rotWithShape="1">
            <a:blip r:embed="rId4">
              <a:alphaModFix/>
            </a:blip>
            <a:srcRect t="-40484" r="5517" b="65415"/>
            <a:stretch/>
          </p:blipFill>
          <p:spPr>
            <a:xfrm>
              <a:off x="307083" y="3742688"/>
              <a:ext cx="1865925" cy="138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24"/>
            <p:cNvPicPr preferRelativeResize="0"/>
            <p:nvPr/>
          </p:nvPicPr>
          <p:blipFill rotWithShape="1">
            <a:blip r:embed="rId4">
              <a:alphaModFix/>
            </a:blip>
            <a:srcRect l="48893" t="1038" r="12333" b="47015"/>
            <a:stretch/>
          </p:blipFill>
          <p:spPr>
            <a:xfrm>
              <a:off x="6" y="3736089"/>
              <a:ext cx="1112000" cy="138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4"/>
            <p:cNvPicPr preferRelativeResize="0"/>
            <p:nvPr/>
          </p:nvPicPr>
          <p:blipFill rotWithShape="1">
            <a:blip r:embed="rId5">
              <a:alphaModFix/>
            </a:blip>
            <a:srcRect l="50094" b="50443"/>
            <a:stretch/>
          </p:blipFill>
          <p:spPr>
            <a:xfrm>
              <a:off x="10" y="4700354"/>
              <a:ext cx="478925" cy="44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24"/>
            <p:cNvPicPr preferRelativeResize="0"/>
            <p:nvPr/>
          </p:nvPicPr>
          <p:blipFill rotWithShape="1">
            <a:blip r:embed="rId3">
              <a:alphaModFix/>
            </a:blip>
            <a:srcRect l="11254" r="13011" b="50881"/>
            <a:stretch/>
          </p:blipFill>
          <p:spPr>
            <a:xfrm>
              <a:off x="1931029" y="4789339"/>
              <a:ext cx="603700" cy="334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094600"/>
            <a:ext cx="7704000" cy="3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1" name="Google Shape;21;p4"/>
          <p:cNvGrpSpPr/>
          <p:nvPr/>
        </p:nvGrpSpPr>
        <p:grpSpPr>
          <a:xfrm rot="10800000" flipH="1">
            <a:off x="-9877" y="0"/>
            <a:ext cx="9178100" cy="5156558"/>
            <a:chOff x="-9877" y="0"/>
            <a:chExt cx="9178100" cy="5156558"/>
          </a:xfrm>
        </p:grpSpPr>
        <p:grpSp>
          <p:nvGrpSpPr>
            <p:cNvPr id="22" name="Google Shape;22;p4"/>
            <p:cNvGrpSpPr/>
            <p:nvPr/>
          </p:nvGrpSpPr>
          <p:grpSpPr>
            <a:xfrm>
              <a:off x="-9877" y="0"/>
              <a:ext cx="1388125" cy="2534723"/>
              <a:chOff x="-9877" y="0"/>
              <a:chExt cx="1388125" cy="2534723"/>
            </a:xfrm>
          </p:grpSpPr>
          <p:pic>
            <p:nvPicPr>
              <p:cNvPr id="23" name="Google Shape;23;p4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4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4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6;p4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27;p4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2065436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" name="Google Shape;28;p4"/>
            <p:cNvGrpSpPr/>
            <p:nvPr/>
          </p:nvGrpSpPr>
          <p:grpSpPr>
            <a:xfrm rot="10800000">
              <a:off x="7780098" y="2621835"/>
              <a:ext cx="1388125" cy="2534723"/>
              <a:chOff x="-9877" y="0"/>
              <a:chExt cx="1388125" cy="2534723"/>
            </a:xfrm>
          </p:grpSpPr>
          <p:pic>
            <p:nvPicPr>
              <p:cNvPr id="29" name="Google Shape;29;p4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4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31;p4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32;p4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33;p4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2065436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2376" y="5395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4934398" y="2695300"/>
            <a:ext cx="2586600" cy="14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1623002" y="2695300"/>
            <a:ext cx="2586600" cy="14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1623002" y="2229090"/>
            <a:ext cx="25866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4"/>
          </p:nvPr>
        </p:nvSpPr>
        <p:spPr>
          <a:xfrm>
            <a:off x="4934395" y="2229090"/>
            <a:ext cx="25866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1" name="Google Shape;41;p5"/>
          <p:cNvGrpSpPr/>
          <p:nvPr/>
        </p:nvGrpSpPr>
        <p:grpSpPr>
          <a:xfrm rot="10800000" flipH="1">
            <a:off x="-9877" y="0"/>
            <a:ext cx="9178100" cy="5156558"/>
            <a:chOff x="-9877" y="0"/>
            <a:chExt cx="9178100" cy="5156558"/>
          </a:xfrm>
        </p:grpSpPr>
        <p:grpSp>
          <p:nvGrpSpPr>
            <p:cNvPr id="42" name="Google Shape;42;p5"/>
            <p:cNvGrpSpPr/>
            <p:nvPr/>
          </p:nvGrpSpPr>
          <p:grpSpPr>
            <a:xfrm>
              <a:off x="-9877" y="0"/>
              <a:ext cx="1388125" cy="2534723"/>
              <a:chOff x="-9877" y="0"/>
              <a:chExt cx="1388125" cy="2534723"/>
            </a:xfrm>
          </p:grpSpPr>
          <p:pic>
            <p:nvPicPr>
              <p:cNvPr id="43" name="Google Shape;43;p5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Google Shape;44;p5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5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Google Shape;46;p5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Google Shape;47;p5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2065436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" name="Google Shape;48;p5"/>
            <p:cNvGrpSpPr/>
            <p:nvPr/>
          </p:nvGrpSpPr>
          <p:grpSpPr>
            <a:xfrm rot="10800000">
              <a:off x="7780098" y="2621835"/>
              <a:ext cx="1388125" cy="2534723"/>
              <a:chOff x="-9877" y="0"/>
              <a:chExt cx="1388125" cy="2534723"/>
            </a:xfrm>
          </p:grpSpPr>
          <p:pic>
            <p:nvPicPr>
              <p:cNvPr id="49" name="Google Shape;49;p5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" name="Google Shape;50;p5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5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" name="Google Shape;52;p5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" name="Google Shape;53;p5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2065436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4606200" y="1249125"/>
            <a:ext cx="3618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4606200" y="2073075"/>
            <a:ext cx="3618300" cy="18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>
            <a:spLocks noGrp="1"/>
          </p:cNvSpPr>
          <p:nvPr>
            <p:ph type="pic" idx="2"/>
          </p:nvPr>
        </p:nvSpPr>
        <p:spPr>
          <a:xfrm>
            <a:off x="-14300" y="0"/>
            <a:ext cx="40029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8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9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426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3"/>
          <p:cNvGrpSpPr/>
          <p:nvPr/>
        </p:nvGrpSpPr>
        <p:grpSpPr>
          <a:xfrm>
            <a:off x="-9877" y="0"/>
            <a:ext cx="9178100" cy="5156558"/>
            <a:chOff x="-9877" y="0"/>
            <a:chExt cx="9178100" cy="5156558"/>
          </a:xfrm>
        </p:grpSpPr>
        <p:grpSp>
          <p:nvGrpSpPr>
            <p:cNvPr id="91" name="Google Shape;91;p13"/>
            <p:cNvGrpSpPr/>
            <p:nvPr/>
          </p:nvGrpSpPr>
          <p:grpSpPr>
            <a:xfrm>
              <a:off x="-9877" y="0"/>
              <a:ext cx="1388125" cy="2534723"/>
              <a:chOff x="-9877" y="0"/>
              <a:chExt cx="1388125" cy="2534723"/>
            </a:xfrm>
          </p:grpSpPr>
          <p:pic>
            <p:nvPicPr>
              <p:cNvPr id="92" name="Google Shape;92;p13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Google Shape;93;p13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" name="Google Shape;94;p13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13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13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2065436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7" name="Google Shape;97;p13"/>
            <p:cNvGrpSpPr/>
            <p:nvPr/>
          </p:nvGrpSpPr>
          <p:grpSpPr>
            <a:xfrm rot="10800000">
              <a:off x="7780098" y="2621835"/>
              <a:ext cx="1388125" cy="2534723"/>
              <a:chOff x="-9877" y="0"/>
              <a:chExt cx="1388125" cy="2534723"/>
            </a:xfrm>
          </p:grpSpPr>
          <p:pic>
            <p:nvPicPr>
              <p:cNvPr id="98" name="Google Shape;98;p13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73002" y="880074"/>
                <a:ext cx="732625" cy="406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" name="Google Shape;99;p13"/>
              <p:cNvPicPr preferRelativeResize="0"/>
              <p:nvPr/>
            </p:nvPicPr>
            <p:blipFill rotWithShape="1">
              <a:blip r:embed="rId4">
                <a:alphaModFix/>
              </a:blip>
              <a:srcRect t="-40484" r="5517" b="65415"/>
              <a:stretch/>
            </p:blipFill>
            <p:spPr>
              <a:xfrm rot="5400000">
                <a:off x="-252077" y="549276"/>
                <a:ext cx="1865925" cy="1381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" name="Google Shape;100;p13"/>
              <p:cNvPicPr preferRelativeResize="0"/>
              <p:nvPr/>
            </p:nvPicPr>
            <p:blipFill rotWithShape="1">
              <a:blip r:embed="rId4">
                <a:alphaModFix/>
              </a:blip>
              <a:srcRect l="48893" t="1038" r="12333" b="47015"/>
              <a:stretch/>
            </p:blipFill>
            <p:spPr>
              <a:xfrm rot="5400000">
                <a:off x="128185" y="-138062"/>
                <a:ext cx="1112000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3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5400000">
                <a:off x="-268127" y="1806250"/>
                <a:ext cx="959650" cy="443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102;p13"/>
              <p:cNvPicPr preferRelativeResize="0"/>
              <p:nvPr/>
            </p:nvPicPr>
            <p:blipFill rotWithShape="1">
              <a:blip r:embed="rId3">
                <a:alphaModFix/>
              </a:blip>
              <a:srcRect l="11254" r="13011" b="50881"/>
              <a:stretch/>
            </p:blipFill>
            <p:spPr>
              <a:xfrm rot="5400000">
                <a:off x="-144290" y="2065436"/>
                <a:ext cx="603700" cy="334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400" y="1585550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400" y="3095166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5" y="1585558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75" y="3095166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50" y="1585558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50" y="3095166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"/>
          </p:nvPr>
        </p:nvSpPr>
        <p:spPr>
          <a:xfrm>
            <a:off x="720000" y="2337950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8"/>
          </p:nvPr>
        </p:nvSpPr>
        <p:spPr>
          <a:xfrm>
            <a:off x="3419275" y="2337950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9"/>
          </p:nvPr>
        </p:nvSpPr>
        <p:spPr>
          <a:xfrm>
            <a:off x="6118550" y="2337950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3"/>
          </p:nvPr>
        </p:nvSpPr>
        <p:spPr>
          <a:xfrm>
            <a:off x="720000" y="3847575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>
            <a:off x="3419275" y="3847575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5"/>
          </p:nvPr>
        </p:nvSpPr>
        <p:spPr>
          <a:xfrm>
            <a:off x="6118550" y="3847575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4" r:id="rId11"/>
    <p:sldLayoutId id="2147483665" r:id="rId12"/>
    <p:sldLayoutId id="2147483666" r:id="rId13"/>
    <p:sldLayoutId id="2147483669" r:id="rId14"/>
    <p:sldLayoutId id="214748367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>
            <a:spLocks noGrp="1"/>
          </p:cNvSpPr>
          <p:nvPr>
            <p:ph type="subTitle" idx="1"/>
          </p:nvPr>
        </p:nvSpPr>
        <p:spPr>
          <a:xfrm>
            <a:off x="1964876" y="3045309"/>
            <a:ext cx="6656610" cy="821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Helvetica Neue" panose="02000503040000020004" pitchFamily="50" charset="-52"/>
              </a:rPr>
              <a:t>Implementing Password Verification with XNOR Gates and Error Counting Using JK Flip-Flops</a:t>
            </a:r>
            <a:endParaRPr dirty="0">
              <a:solidFill>
                <a:schemeClr val="accent6">
                  <a:lumMod val="50000"/>
                </a:schemeClr>
              </a:solidFill>
              <a:latin typeface="Helvetica Neue" panose="02000503040000020004" pitchFamily="50" charset="-52"/>
            </a:endParaRPr>
          </a:p>
        </p:txBody>
      </p:sp>
      <p:grpSp>
        <p:nvGrpSpPr>
          <p:cNvPr id="282" name="Google Shape;282;p28"/>
          <p:cNvGrpSpPr/>
          <p:nvPr/>
        </p:nvGrpSpPr>
        <p:grpSpPr>
          <a:xfrm>
            <a:off x="-228208" y="-510613"/>
            <a:ext cx="3364110" cy="5187250"/>
            <a:chOff x="-22735" y="0"/>
            <a:chExt cx="3364110" cy="5187250"/>
          </a:xfrm>
        </p:grpSpPr>
        <p:pic>
          <p:nvPicPr>
            <p:cNvPr id="283" name="Google Shape;283;p28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539655" y="1113340"/>
              <a:ext cx="3981888" cy="2948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28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600537" y="1202811"/>
              <a:ext cx="2723513" cy="15106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28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1036776" y="2590637"/>
              <a:ext cx="3595978" cy="15106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28"/>
            <p:cNvPicPr preferRelativeResize="0"/>
            <p:nvPr/>
          </p:nvPicPr>
          <p:blipFill rotWithShape="1">
            <a:blip r:embed="rId3">
              <a:alphaModFix/>
            </a:blip>
            <a:srcRect l="5516" t="-5104" r="37551" b="30035"/>
            <a:stretch/>
          </p:blipFill>
          <p:spPr>
            <a:xfrm rot="5400000">
              <a:off x="251575" y="2465300"/>
              <a:ext cx="2399450" cy="2948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7" name="Google Shape;287;p28"/>
            <p:cNvGrpSpPr/>
            <p:nvPr/>
          </p:nvGrpSpPr>
          <p:grpSpPr>
            <a:xfrm rot="-5400000">
              <a:off x="-599782" y="2439476"/>
              <a:ext cx="3281550" cy="2127456"/>
              <a:chOff x="-8" y="0"/>
              <a:chExt cx="3281550" cy="2127456"/>
            </a:xfrm>
          </p:grpSpPr>
          <p:pic>
            <p:nvPicPr>
              <p:cNvPr id="288" name="Google Shape;288;p28"/>
              <p:cNvPicPr preferRelativeResize="0"/>
              <p:nvPr/>
            </p:nvPicPr>
            <p:blipFill rotWithShape="1">
              <a:blip r:embed="rId3">
                <a:alphaModFix/>
              </a:blip>
              <a:srcRect l="5517" t="-5104" b="30035"/>
              <a:stretch/>
            </p:blipFill>
            <p:spPr>
              <a:xfrm rot="10800000">
                <a:off x="408192" y="0"/>
                <a:ext cx="2873350" cy="2127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9" name="Google Shape;289;p28"/>
              <p:cNvPicPr preferRelativeResize="0"/>
              <p:nvPr/>
            </p:nvPicPr>
            <p:blipFill rotWithShape="1">
              <a:blip r:embed="rId4">
                <a:alphaModFix/>
              </a:blip>
              <a:srcRect l="11254" r="13011" b="50881"/>
              <a:stretch/>
            </p:blipFill>
            <p:spPr>
              <a:xfrm rot="10800000">
                <a:off x="1316242" y="20631"/>
                <a:ext cx="1965300" cy="109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0" name="Google Shape;290;p28"/>
              <p:cNvPicPr preferRelativeResize="0"/>
              <p:nvPr/>
            </p:nvPicPr>
            <p:blipFill rotWithShape="1">
              <a:blip r:embed="rId3">
                <a:alphaModFix/>
              </a:blip>
              <a:srcRect t="4102" b="50813"/>
              <a:stretch/>
            </p:blipFill>
            <p:spPr>
              <a:xfrm rot="10800000">
                <a:off x="-8" y="20626"/>
                <a:ext cx="2594875" cy="109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1" name="Google Shape;291;p28"/>
              <p:cNvPicPr preferRelativeResize="0"/>
              <p:nvPr/>
            </p:nvPicPr>
            <p:blipFill rotWithShape="1">
              <a:blip r:embed="rId3">
                <a:alphaModFix/>
              </a:blip>
              <a:srcRect l="5518" t="-5104" r="50852" b="30035"/>
              <a:stretch/>
            </p:blipFill>
            <p:spPr>
              <a:xfrm rot="10800000">
                <a:off x="408192" y="6"/>
                <a:ext cx="1326825" cy="2127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28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10800000">
                <a:off x="5" y="6"/>
                <a:ext cx="1651475" cy="762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" name="Google Shape;293;p28"/>
              <p:cNvPicPr preferRelativeResize="0"/>
              <p:nvPr/>
            </p:nvPicPr>
            <p:blipFill rotWithShape="1">
              <a:blip r:embed="rId5">
                <a:alphaModFix/>
              </a:blip>
              <a:srcRect b="50443"/>
              <a:stretch/>
            </p:blipFill>
            <p:spPr>
              <a:xfrm rot="10800000">
                <a:off x="5" y="682393"/>
                <a:ext cx="1651475" cy="762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4" name="Google Shape;294;p28"/>
            <p:cNvPicPr preferRelativeResize="0"/>
            <p:nvPr/>
          </p:nvPicPr>
          <p:blipFill rotWithShape="1">
            <a:blip r:embed="rId3">
              <a:alphaModFix/>
            </a:blip>
            <a:srcRect l="35435" t="1038" r="-10067" b="47015"/>
            <a:stretch/>
          </p:blipFill>
          <p:spPr>
            <a:xfrm rot="5400000">
              <a:off x="-934288" y="911587"/>
              <a:ext cx="5187250" cy="3364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8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80950" y="996475"/>
              <a:ext cx="959650" cy="44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8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638593" y="2163864"/>
              <a:ext cx="2288614" cy="1056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8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81573" y="3081635"/>
              <a:ext cx="1611750" cy="894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9A1838E-3F0B-3FE5-480F-8AA64F799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3953" y="1276417"/>
            <a:ext cx="5355771" cy="1613190"/>
          </a:xfrm>
        </p:spPr>
        <p:txBody>
          <a:bodyPr/>
          <a:lstStyle/>
          <a:p>
            <a:r>
              <a:rPr lang="en-US" sz="4800" b="1" i="0" dirty="0">
                <a:solidFill>
                  <a:schemeClr val="bg2"/>
                </a:solidFill>
                <a:effectLst/>
                <a:latin typeface="Times New Roman"/>
                <a:cs typeface="Times New Roman"/>
              </a:rPr>
              <a:t>Password </a:t>
            </a:r>
            <a:r>
              <a:rPr lang="en-US" sz="4800" b="1" dirty="0">
                <a:solidFill>
                  <a:schemeClr val="tx2"/>
                </a:solidFill>
                <a:latin typeface="Times New Roman"/>
                <a:cs typeface="Times New Roman"/>
              </a:rPr>
              <a:t>Security </a:t>
            </a:r>
            <a:br>
              <a:rPr lang="en-US" sz="4800" b="1" dirty="0">
                <a:solidFill>
                  <a:schemeClr val="tx2"/>
                </a:solidFill>
                <a:latin typeface="Times New Roman"/>
                <a:cs typeface="Times New Roman"/>
              </a:rPr>
            </a:br>
            <a:r>
              <a:rPr lang="en-US" sz="4800" b="1" i="0" dirty="0">
                <a:solidFill>
                  <a:schemeClr val="bg2"/>
                </a:solidFill>
                <a:effectLst/>
                <a:latin typeface="Times New Roman"/>
                <a:cs typeface="Times New Roman"/>
              </a:rPr>
              <a:t>System</a:t>
            </a:r>
            <a:endParaRPr lang="en-US" sz="4800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950E89-F9E9-4957-AD34-0491E9314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5950" y="-666750"/>
            <a:ext cx="13208002" cy="74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99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>
          <a:extLst>
            <a:ext uri="{FF2B5EF4-FFF2-40B4-BE49-F238E27FC236}">
              <a16:creationId xmlns:a16="http://schemas.microsoft.com/office/drawing/2014/main" id="{B22DAAAA-A21C-AE40-DC89-36FA235A6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>
            <a:extLst>
              <a:ext uri="{FF2B5EF4-FFF2-40B4-BE49-F238E27FC236}">
                <a16:creationId xmlns:a16="http://schemas.microsoft.com/office/drawing/2014/main" id="{D374CBE4-C7F3-04EC-FA01-B36E304C81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6688" y="709617"/>
            <a:ext cx="78073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sz="36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3" name="Google Shape;413;p35">
            <a:extLst>
              <a:ext uri="{FF2B5EF4-FFF2-40B4-BE49-F238E27FC236}">
                <a16:creationId xmlns:a16="http://schemas.microsoft.com/office/drawing/2014/main" id="{92913546-D373-37C8-F33E-EBC74E861E1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6688" y="1282317"/>
            <a:ext cx="8059479" cy="3778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Design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                                                                                                                 *DIP(Dual in line package)switches for inputting stored and entered passwords.                                       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*XNOR gates to compare corresponding 2 passwords bits.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Counting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                                                                                            *Output of XNOR gates feeds into a JK flip-flop to count    incorrect attempts.                                                                                   *Error counter resets after three wrong attempts.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B990EC-E1CF-998E-EE9B-ED77A8766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Error counter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resets after three wrong attempts.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027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>
            <a:spLocks noGrp="1"/>
          </p:cNvSpPr>
          <p:nvPr>
            <p:ph type="title"/>
          </p:nvPr>
        </p:nvSpPr>
        <p:spPr>
          <a:xfrm>
            <a:off x="616688" y="709617"/>
            <a:ext cx="78073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sz="3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3" name="Google Shape;413;p35"/>
          <p:cNvSpPr txBox="1">
            <a:spLocks noGrp="1"/>
          </p:cNvSpPr>
          <p:nvPr>
            <p:ph type="subTitle" idx="1"/>
          </p:nvPr>
        </p:nvSpPr>
        <p:spPr>
          <a:xfrm>
            <a:off x="616688" y="1282317"/>
            <a:ext cx="8059479" cy="3778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Feedback  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                                                                                          *Green LED for correct password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*Red LED for incorrect password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*Resistors regulate current for safe LED operation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: 	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*Assemble the circuit on a breadboard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*Components : LEDs, resistors, flip-flops, DIP switches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*Test using a power supply for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1247108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80ADF367-BE5B-4F06-A1A1-B9B457240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598798"/>
              </p:ext>
            </p:extLst>
          </p:nvPr>
        </p:nvGraphicFramePr>
        <p:xfrm>
          <a:off x="962777" y="1450016"/>
          <a:ext cx="7218445" cy="2243468"/>
        </p:xfrm>
        <a:graphic>
          <a:graphicData uri="http://schemas.openxmlformats.org/drawingml/2006/table">
            <a:tbl>
              <a:tblPr firstRow="1" bandRow="1">
                <a:tableStyleId>{67097D28-2195-4599-AACC-934248DE88C2}</a:tableStyleId>
              </a:tblPr>
              <a:tblGrid>
                <a:gridCol w="1443689">
                  <a:extLst>
                    <a:ext uri="{9D8B030D-6E8A-4147-A177-3AD203B41FA5}">
                      <a16:colId xmlns:a16="http://schemas.microsoft.com/office/drawing/2014/main" val="2282782425"/>
                    </a:ext>
                  </a:extLst>
                </a:gridCol>
                <a:gridCol w="1443689">
                  <a:extLst>
                    <a:ext uri="{9D8B030D-6E8A-4147-A177-3AD203B41FA5}">
                      <a16:colId xmlns:a16="http://schemas.microsoft.com/office/drawing/2014/main" val="3517290943"/>
                    </a:ext>
                  </a:extLst>
                </a:gridCol>
                <a:gridCol w="1443689">
                  <a:extLst>
                    <a:ext uri="{9D8B030D-6E8A-4147-A177-3AD203B41FA5}">
                      <a16:colId xmlns:a16="http://schemas.microsoft.com/office/drawing/2014/main" val="2869162924"/>
                    </a:ext>
                  </a:extLst>
                </a:gridCol>
                <a:gridCol w="1443689">
                  <a:extLst>
                    <a:ext uri="{9D8B030D-6E8A-4147-A177-3AD203B41FA5}">
                      <a16:colId xmlns:a16="http://schemas.microsoft.com/office/drawing/2014/main" val="3217931754"/>
                    </a:ext>
                  </a:extLst>
                </a:gridCol>
                <a:gridCol w="1443689">
                  <a:extLst>
                    <a:ext uri="{9D8B030D-6E8A-4147-A177-3AD203B41FA5}">
                      <a16:colId xmlns:a16="http://schemas.microsoft.com/office/drawing/2014/main" val="1944416332"/>
                    </a:ext>
                  </a:extLst>
                </a:gridCol>
              </a:tblGrid>
              <a:tr h="56086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Stored</a:t>
                      </a:r>
                    </a:p>
                    <a:p>
                      <a:pPr algn="ctr"/>
                      <a:r>
                        <a:rPr lang="en-US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Password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Entered Password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Green Light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 Light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833235"/>
                  </a:ext>
                </a:extLst>
              </a:tr>
              <a:tr h="56086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F7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707892"/>
                  </a:ext>
                </a:extLst>
              </a:tr>
              <a:tr h="56086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1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026220"/>
                  </a:ext>
                </a:extLst>
              </a:tr>
              <a:tr h="56086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1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23112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0C43142-5FF9-4822-A9FB-9C486C271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590460"/>
              </p:ext>
            </p:extLst>
          </p:nvPr>
        </p:nvGraphicFramePr>
        <p:xfrm>
          <a:off x="962777" y="3693484"/>
          <a:ext cx="7218445" cy="435937"/>
        </p:xfrm>
        <a:graphic>
          <a:graphicData uri="http://schemas.openxmlformats.org/drawingml/2006/table">
            <a:tbl>
              <a:tblPr firstRow="1" bandRow="1">
                <a:tableStyleId>{67097D28-2195-4599-AACC-934248DE88C2}</a:tableStyleId>
              </a:tblPr>
              <a:tblGrid>
                <a:gridCol w="1443689">
                  <a:extLst>
                    <a:ext uri="{9D8B030D-6E8A-4147-A177-3AD203B41FA5}">
                      <a16:colId xmlns:a16="http://schemas.microsoft.com/office/drawing/2014/main" val="2999050340"/>
                    </a:ext>
                  </a:extLst>
                </a:gridCol>
                <a:gridCol w="1443689">
                  <a:extLst>
                    <a:ext uri="{9D8B030D-6E8A-4147-A177-3AD203B41FA5}">
                      <a16:colId xmlns:a16="http://schemas.microsoft.com/office/drawing/2014/main" val="1200627368"/>
                    </a:ext>
                  </a:extLst>
                </a:gridCol>
                <a:gridCol w="1443689">
                  <a:extLst>
                    <a:ext uri="{9D8B030D-6E8A-4147-A177-3AD203B41FA5}">
                      <a16:colId xmlns:a16="http://schemas.microsoft.com/office/drawing/2014/main" val="1455178634"/>
                    </a:ext>
                  </a:extLst>
                </a:gridCol>
                <a:gridCol w="1443689">
                  <a:extLst>
                    <a:ext uri="{9D8B030D-6E8A-4147-A177-3AD203B41FA5}">
                      <a16:colId xmlns:a16="http://schemas.microsoft.com/office/drawing/2014/main" val="634804969"/>
                    </a:ext>
                  </a:extLst>
                </a:gridCol>
                <a:gridCol w="1443689">
                  <a:extLst>
                    <a:ext uri="{9D8B030D-6E8A-4147-A177-3AD203B41FA5}">
                      <a16:colId xmlns:a16="http://schemas.microsoft.com/office/drawing/2014/main" val="3161392670"/>
                    </a:ext>
                  </a:extLst>
                </a:gridCol>
              </a:tblGrid>
              <a:tr h="43593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F7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53786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"/>
          <p:cNvSpPr txBox="1">
            <a:spLocks noGrp="1"/>
          </p:cNvSpPr>
          <p:nvPr>
            <p:ph type="title"/>
          </p:nvPr>
        </p:nvSpPr>
        <p:spPr>
          <a:xfrm>
            <a:off x="308344" y="753034"/>
            <a:ext cx="8115656" cy="814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b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59E948-9360-4AFC-9E7A-F6BD4EEFF2FD}"/>
              </a:ext>
            </a:extLst>
          </p:cNvPr>
          <p:cNvSpPr txBox="1"/>
          <p:nvPr/>
        </p:nvSpPr>
        <p:spPr>
          <a:xfrm>
            <a:off x="268941" y="1413862"/>
            <a:ext cx="856671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light  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Passwords match (XNOR outputs 1 for all bits).</a:t>
            </a: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light     :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Passwords do not match (XNOR outputs 0 in any bit)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88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>
            <a:spLocks noGrp="1"/>
          </p:cNvSpPr>
          <p:nvPr>
            <p:ph type="title"/>
          </p:nvPr>
        </p:nvSpPr>
        <p:spPr>
          <a:xfrm>
            <a:off x="617034" y="289933"/>
            <a:ext cx="7806966" cy="721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bg2"/>
                </a:solidFill>
              </a:rPr>
              <a:t>Project </a:t>
            </a:r>
            <a:r>
              <a:rPr lang="en-US" sz="3600">
                <a:solidFill>
                  <a:schemeClr val="tx2"/>
                </a:solidFill>
              </a:rPr>
              <a:t>Prototype</a:t>
            </a:r>
            <a:r>
              <a:rPr lang="en-US" sz="3600">
                <a:solidFill>
                  <a:schemeClr val="bg2"/>
                </a:solidFill>
              </a:rPr>
              <a:t> </a:t>
            </a:r>
            <a:endParaRPr sz="3600">
              <a:solidFill>
                <a:schemeClr val="bg2"/>
              </a:solidFill>
            </a:endParaRPr>
          </a:p>
        </p:txBody>
      </p:sp>
      <p:pic>
        <p:nvPicPr>
          <p:cNvPr id="5" name="Picture 4" descr="A circuit board with wires&#10;&#10;Description automatically generated">
            <a:extLst>
              <a:ext uri="{FF2B5EF4-FFF2-40B4-BE49-F238E27FC236}">
                <a16:creationId xmlns:a16="http://schemas.microsoft.com/office/drawing/2014/main" id="{32170425-640E-4A6F-8529-143123F2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11045"/>
            <a:ext cx="6534615" cy="354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66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>
          <a:extLst>
            <a:ext uri="{FF2B5EF4-FFF2-40B4-BE49-F238E27FC236}">
              <a16:creationId xmlns:a16="http://schemas.microsoft.com/office/drawing/2014/main" id="{0DFC71F2-CB02-47A7-2012-C9304C0B7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">
            <a:extLst>
              <a:ext uri="{FF2B5EF4-FFF2-40B4-BE49-F238E27FC236}">
                <a16:creationId xmlns:a16="http://schemas.microsoft.com/office/drawing/2014/main" id="{275A20A7-3513-43A5-75D5-5801A29FB8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729" y="262875"/>
            <a:ext cx="81166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21B5A2-A7DE-FBCD-B986-75A9CCA31B19}"/>
              </a:ext>
            </a:extLst>
          </p:cNvPr>
          <p:cNvSpPr txBox="1"/>
          <p:nvPr/>
        </p:nvSpPr>
        <p:spPr>
          <a:xfrm>
            <a:off x="437990" y="637775"/>
            <a:ext cx="839766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stored password is hardwired or </a:t>
            </a: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pre-set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through DIP switches.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entered password is dynamically </a:t>
            </a:r>
            <a:r>
              <a:rPr lang="en-US" sz="2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via another set of DIP switches.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XNOR gates process the comparison between these two inputs to determine if they match.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replicates a real-world password verification system, where each character or bit of a password is checked for correctness.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508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7"/>
          <p:cNvGrpSpPr/>
          <p:nvPr/>
        </p:nvGrpSpPr>
        <p:grpSpPr>
          <a:xfrm>
            <a:off x="6817625" y="1297642"/>
            <a:ext cx="2326375" cy="3885008"/>
            <a:chOff x="6817625" y="1297642"/>
            <a:chExt cx="2326375" cy="3885008"/>
          </a:xfrm>
        </p:grpSpPr>
        <p:pic>
          <p:nvPicPr>
            <p:cNvPr id="446" name="Google Shape;446;p37"/>
            <p:cNvPicPr preferRelativeResize="0"/>
            <p:nvPr/>
          </p:nvPicPr>
          <p:blipFill rotWithShape="1">
            <a:blip r:embed="rId3">
              <a:alphaModFix/>
            </a:blip>
            <a:srcRect l="17266" t="-5105" b="64000"/>
            <a:stretch/>
          </p:blipFill>
          <p:spPr>
            <a:xfrm rot="-5400000">
              <a:off x="7131375" y="3170050"/>
              <a:ext cx="2751375" cy="127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37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-5400000">
              <a:off x="7662509" y="1721936"/>
              <a:ext cx="1905760" cy="1057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37"/>
            <p:cNvPicPr preferRelativeResize="0"/>
            <p:nvPr/>
          </p:nvPicPr>
          <p:blipFill rotWithShape="1">
            <a:blip r:embed="rId3">
              <a:alphaModFix/>
            </a:blip>
            <a:srcRect l="57583" t="1038" r="12099" b="47015"/>
            <a:stretch/>
          </p:blipFill>
          <p:spPr>
            <a:xfrm rot="-5400000">
              <a:off x="7252225" y="3251753"/>
              <a:ext cx="1457151" cy="232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3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-5400000">
              <a:off x="8463824" y="3592096"/>
              <a:ext cx="930577" cy="42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3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-5400000">
              <a:off x="8178413" y="4041863"/>
              <a:ext cx="1321100" cy="610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1" name="Google Shape;451;p37"/>
          <p:cNvGrpSpPr/>
          <p:nvPr/>
        </p:nvGrpSpPr>
        <p:grpSpPr>
          <a:xfrm>
            <a:off x="0" y="-26"/>
            <a:ext cx="2451069" cy="2989790"/>
            <a:chOff x="-52973" y="-32"/>
            <a:chExt cx="2858723" cy="3487042"/>
          </a:xfrm>
        </p:grpSpPr>
        <p:pic>
          <p:nvPicPr>
            <p:cNvPr id="452" name="Google Shape;452;p37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 flipH="1">
              <a:off x="-1036293" y="1011032"/>
              <a:ext cx="3487035" cy="1464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37"/>
            <p:cNvPicPr preferRelativeResize="0"/>
            <p:nvPr/>
          </p:nvPicPr>
          <p:blipFill rotWithShape="1">
            <a:blip r:embed="rId3">
              <a:alphaModFix/>
            </a:blip>
            <a:srcRect l="5516" t="-5104" r="37551" b="30035"/>
            <a:stretch/>
          </p:blipFill>
          <p:spPr>
            <a:xfrm rot="5400000" flipH="1">
              <a:off x="213027" y="-261194"/>
              <a:ext cx="2326757" cy="2858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37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 flipH="1">
              <a:off x="-373534" y="716351"/>
              <a:ext cx="2469720" cy="1828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37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 flipH="1">
              <a:off x="-762517" y="729513"/>
              <a:ext cx="2516261" cy="1057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37"/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 flipH="1">
              <a:off x="335217" y="7616"/>
              <a:ext cx="1286629" cy="2062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3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 flipH="1">
              <a:off x="-483904" y="430917"/>
              <a:ext cx="1601443" cy="73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3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 flipH="1">
              <a:off x="177810" y="430917"/>
              <a:ext cx="1601443" cy="73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37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 flipH="1">
              <a:off x="-400940" y="1132844"/>
              <a:ext cx="1562921" cy="866988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22BCC02-4388-4222-8D4D-64FDFD7FF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671435"/>
              </p:ext>
            </p:extLst>
          </p:nvPr>
        </p:nvGraphicFramePr>
        <p:xfrm>
          <a:off x="1103893" y="729982"/>
          <a:ext cx="7166774" cy="3434764"/>
        </p:xfrm>
        <a:graphic>
          <a:graphicData uri="http://schemas.openxmlformats.org/drawingml/2006/table">
            <a:tbl>
              <a:tblPr firstRow="1" bandRow="1">
                <a:tableStyleId>{67097D28-2195-4599-AACC-934248DE88C2}</a:tableStyleId>
              </a:tblPr>
              <a:tblGrid>
                <a:gridCol w="3583387">
                  <a:extLst>
                    <a:ext uri="{9D8B030D-6E8A-4147-A177-3AD203B41FA5}">
                      <a16:colId xmlns:a16="http://schemas.microsoft.com/office/drawing/2014/main" val="1611182352"/>
                    </a:ext>
                  </a:extLst>
                </a:gridCol>
                <a:gridCol w="3583387">
                  <a:extLst>
                    <a:ext uri="{9D8B030D-6E8A-4147-A177-3AD203B41FA5}">
                      <a16:colId xmlns:a16="http://schemas.microsoft.com/office/drawing/2014/main" val="433197911"/>
                    </a:ext>
                  </a:extLst>
                </a:gridCol>
              </a:tblGrid>
              <a:tr h="1351222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Practical Applications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422732"/>
                  </a:ext>
                </a:extLst>
              </a:tr>
              <a:tr h="2083542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Home Security :</a:t>
                      </a:r>
                    </a:p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Secure doors safes, or personal belongings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Business Use :</a:t>
                      </a:r>
                    </a:p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 login systems for restricted areas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975509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F3163D1-5EA0-4229-8E6A-659B72647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294224"/>
              </p:ext>
            </p:extLst>
          </p:nvPr>
        </p:nvGraphicFramePr>
        <p:xfrm>
          <a:off x="7358994" y="2635625"/>
          <a:ext cx="416560" cy="944880"/>
        </p:xfrm>
        <a:graphic>
          <a:graphicData uri="http://schemas.openxmlformats.org/drawingml/2006/table">
            <a:tbl>
              <a:tblPr firstRow="1" bandRow="1">
                <a:tableStyleId>{67097D28-2195-4599-AACC-934248DE88C2}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7628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1116631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endParaRPr lang="en-US" sz="3200" b="1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409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1454354"/>
                  </a:ext>
                </a:extLst>
              </a:tr>
            </a:tbl>
          </a:graphicData>
        </a:graphic>
      </p:graphicFrame>
      <p:sp>
        <p:nvSpPr>
          <p:cNvPr id="2" name="AutoShape 2" descr="https://www.milestonesys.com/Static/svg/richIcons/reliable.svg">
            <a:extLst>
              <a:ext uri="{FF2B5EF4-FFF2-40B4-BE49-F238E27FC236}">
                <a16:creationId xmlns:a16="http://schemas.microsoft.com/office/drawing/2014/main" id="{95443FE6-3380-48F2-A78E-6AE4161056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2375487" cy="237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Password Lock 3D Icon 18843086 PNG">
            <a:extLst>
              <a:ext uri="{FF2B5EF4-FFF2-40B4-BE49-F238E27FC236}">
                <a16:creationId xmlns:a16="http://schemas.microsoft.com/office/drawing/2014/main" id="{E173AC88-5C3B-4CE9-AF10-6AA00009C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632" y="2635625"/>
            <a:ext cx="2326352" cy="232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7"/>
          <p:cNvGrpSpPr/>
          <p:nvPr/>
        </p:nvGrpSpPr>
        <p:grpSpPr>
          <a:xfrm>
            <a:off x="6817625" y="1297642"/>
            <a:ext cx="2326375" cy="3885008"/>
            <a:chOff x="6817625" y="1297642"/>
            <a:chExt cx="2326375" cy="3885008"/>
          </a:xfrm>
        </p:grpSpPr>
        <p:pic>
          <p:nvPicPr>
            <p:cNvPr id="446" name="Google Shape;446;p37"/>
            <p:cNvPicPr preferRelativeResize="0"/>
            <p:nvPr/>
          </p:nvPicPr>
          <p:blipFill rotWithShape="1">
            <a:blip r:embed="rId3">
              <a:alphaModFix/>
            </a:blip>
            <a:srcRect l="17266" t="-5105" b="64000"/>
            <a:stretch/>
          </p:blipFill>
          <p:spPr>
            <a:xfrm rot="-5400000">
              <a:off x="7131375" y="3170050"/>
              <a:ext cx="2751375" cy="127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37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-5400000">
              <a:off x="7662509" y="1721936"/>
              <a:ext cx="1905760" cy="1057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37"/>
            <p:cNvPicPr preferRelativeResize="0"/>
            <p:nvPr/>
          </p:nvPicPr>
          <p:blipFill rotWithShape="1">
            <a:blip r:embed="rId3">
              <a:alphaModFix/>
            </a:blip>
            <a:srcRect l="57583" t="1038" r="12099" b="47015"/>
            <a:stretch/>
          </p:blipFill>
          <p:spPr>
            <a:xfrm rot="-5400000">
              <a:off x="7252225" y="3251753"/>
              <a:ext cx="1457151" cy="232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3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-5400000">
              <a:off x="8463824" y="3592096"/>
              <a:ext cx="930577" cy="42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3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-5400000">
              <a:off x="8178413" y="4041863"/>
              <a:ext cx="1321100" cy="610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1" name="Google Shape;451;p37"/>
          <p:cNvGrpSpPr/>
          <p:nvPr/>
        </p:nvGrpSpPr>
        <p:grpSpPr>
          <a:xfrm>
            <a:off x="0" y="-26"/>
            <a:ext cx="2451069" cy="2989790"/>
            <a:chOff x="-52973" y="-32"/>
            <a:chExt cx="2858723" cy="3487042"/>
          </a:xfrm>
        </p:grpSpPr>
        <p:pic>
          <p:nvPicPr>
            <p:cNvPr id="452" name="Google Shape;452;p37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 flipH="1">
              <a:off x="-1036293" y="1011032"/>
              <a:ext cx="3487035" cy="1464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37"/>
            <p:cNvPicPr preferRelativeResize="0"/>
            <p:nvPr/>
          </p:nvPicPr>
          <p:blipFill rotWithShape="1">
            <a:blip r:embed="rId3">
              <a:alphaModFix/>
            </a:blip>
            <a:srcRect l="5516" t="-5104" r="37551" b="30035"/>
            <a:stretch/>
          </p:blipFill>
          <p:spPr>
            <a:xfrm rot="5400000" flipH="1">
              <a:off x="213027" y="-261194"/>
              <a:ext cx="2326757" cy="2858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37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 flipH="1">
              <a:off x="-373534" y="716351"/>
              <a:ext cx="2469720" cy="1828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37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 flipH="1">
              <a:off x="-762517" y="729513"/>
              <a:ext cx="2516261" cy="1057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37"/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 flipH="1">
              <a:off x="335217" y="7616"/>
              <a:ext cx="1286629" cy="2062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3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 flipH="1">
              <a:off x="-483904" y="430917"/>
              <a:ext cx="1601443" cy="73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3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 flipH="1">
              <a:off x="177810" y="430917"/>
              <a:ext cx="1601443" cy="73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37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 flipH="1">
              <a:off x="-400940" y="1132844"/>
              <a:ext cx="1562921" cy="866988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22BCC02-4388-4222-8D4D-64FDFD7FF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581265"/>
              </p:ext>
            </p:extLst>
          </p:nvPr>
        </p:nvGraphicFramePr>
        <p:xfrm>
          <a:off x="1591618" y="339350"/>
          <a:ext cx="6679048" cy="1663813"/>
        </p:xfrm>
        <a:graphic>
          <a:graphicData uri="http://schemas.openxmlformats.org/drawingml/2006/table">
            <a:tbl>
              <a:tblPr firstRow="1" bandRow="1">
                <a:tableStyleId>{67097D28-2195-4599-AACC-934248DE88C2}</a:tableStyleId>
              </a:tblPr>
              <a:tblGrid>
                <a:gridCol w="3339524">
                  <a:extLst>
                    <a:ext uri="{9D8B030D-6E8A-4147-A177-3AD203B41FA5}">
                      <a16:colId xmlns:a16="http://schemas.microsoft.com/office/drawing/2014/main" val="1611182352"/>
                    </a:ext>
                  </a:extLst>
                </a:gridCol>
                <a:gridCol w="3339524">
                  <a:extLst>
                    <a:ext uri="{9D8B030D-6E8A-4147-A177-3AD203B41FA5}">
                      <a16:colId xmlns:a16="http://schemas.microsoft.com/office/drawing/2014/main" val="433197911"/>
                    </a:ext>
                  </a:extLst>
                </a:gridCol>
              </a:tblGrid>
              <a:tr h="847428">
                <a:tc gridSpan="2">
                  <a:txBody>
                    <a:bodyPr/>
                    <a:lstStyle/>
                    <a:p>
                      <a:pPr algn="ctr"/>
                      <a:endParaRPr lang="en-US" sz="3200" b="1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422732"/>
                  </a:ext>
                </a:extLst>
              </a:tr>
              <a:tr h="816385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975509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F3163D1-5EA0-4229-8E6A-659B72647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254870"/>
              </p:ext>
            </p:extLst>
          </p:nvPr>
        </p:nvGraphicFramePr>
        <p:xfrm>
          <a:off x="634112" y="799139"/>
          <a:ext cx="7942529" cy="3534656"/>
        </p:xfrm>
        <a:graphic>
          <a:graphicData uri="http://schemas.openxmlformats.org/drawingml/2006/table">
            <a:tbl>
              <a:tblPr firstRow="1" bandRow="1">
                <a:tableStyleId>{67097D28-2195-4599-AACC-934248DE88C2}</a:tableStyleId>
              </a:tblPr>
              <a:tblGrid>
                <a:gridCol w="3959100">
                  <a:extLst>
                    <a:ext uri="{9D8B030D-6E8A-4147-A177-3AD203B41FA5}">
                      <a16:colId xmlns:a16="http://schemas.microsoft.com/office/drawing/2014/main" val="1672762898"/>
                    </a:ext>
                  </a:extLst>
                </a:gridCol>
                <a:gridCol w="3983429">
                  <a:extLst>
                    <a:ext uri="{9D8B030D-6E8A-4147-A177-3AD203B41FA5}">
                      <a16:colId xmlns:a16="http://schemas.microsoft.com/office/drawing/2014/main" val="1511166315"/>
                    </a:ext>
                  </a:extLst>
                </a:gridCol>
              </a:tblGrid>
              <a:tr h="1631345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409860"/>
                  </a:ext>
                </a:extLst>
              </a:tr>
              <a:tr h="1903311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Cost-Effective :</a:t>
                      </a:r>
                    </a:p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Uses of basic components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Brute-Force Protection :</a:t>
                      </a:r>
                    </a:p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Resets after three incorrect attempts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1454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4812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7"/>
          <p:cNvGrpSpPr/>
          <p:nvPr/>
        </p:nvGrpSpPr>
        <p:grpSpPr>
          <a:xfrm>
            <a:off x="6817625" y="1297642"/>
            <a:ext cx="2326375" cy="3885008"/>
            <a:chOff x="6817625" y="1297642"/>
            <a:chExt cx="2326375" cy="3885008"/>
          </a:xfrm>
        </p:grpSpPr>
        <p:pic>
          <p:nvPicPr>
            <p:cNvPr id="446" name="Google Shape;446;p37"/>
            <p:cNvPicPr preferRelativeResize="0"/>
            <p:nvPr/>
          </p:nvPicPr>
          <p:blipFill rotWithShape="1">
            <a:blip r:embed="rId3">
              <a:alphaModFix/>
            </a:blip>
            <a:srcRect l="17266" t="-5105" b="64000"/>
            <a:stretch/>
          </p:blipFill>
          <p:spPr>
            <a:xfrm rot="-5400000">
              <a:off x="7131375" y="3170050"/>
              <a:ext cx="2751375" cy="127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37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-5400000">
              <a:off x="7662509" y="1721936"/>
              <a:ext cx="1905760" cy="1057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37"/>
            <p:cNvPicPr preferRelativeResize="0"/>
            <p:nvPr/>
          </p:nvPicPr>
          <p:blipFill rotWithShape="1">
            <a:blip r:embed="rId3">
              <a:alphaModFix/>
            </a:blip>
            <a:srcRect l="57583" t="1038" r="12099" b="47015"/>
            <a:stretch/>
          </p:blipFill>
          <p:spPr>
            <a:xfrm rot="-5400000">
              <a:off x="7252225" y="3251753"/>
              <a:ext cx="1457151" cy="232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3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-5400000">
              <a:off x="8463824" y="3592096"/>
              <a:ext cx="930577" cy="42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3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-5400000">
              <a:off x="8178413" y="4041863"/>
              <a:ext cx="1321100" cy="610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1" name="Google Shape;451;p37"/>
          <p:cNvGrpSpPr/>
          <p:nvPr/>
        </p:nvGrpSpPr>
        <p:grpSpPr>
          <a:xfrm>
            <a:off x="0" y="-26"/>
            <a:ext cx="2451069" cy="2989790"/>
            <a:chOff x="-52973" y="-32"/>
            <a:chExt cx="2858723" cy="3487042"/>
          </a:xfrm>
        </p:grpSpPr>
        <p:pic>
          <p:nvPicPr>
            <p:cNvPr id="452" name="Google Shape;452;p37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 flipH="1">
              <a:off x="-1036293" y="1011032"/>
              <a:ext cx="3487035" cy="1464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37"/>
            <p:cNvPicPr preferRelativeResize="0"/>
            <p:nvPr/>
          </p:nvPicPr>
          <p:blipFill rotWithShape="1">
            <a:blip r:embed="rId3">
              <a:alphaModFix/>
            </a:blip>
            <a:srcRect l="5516" t="-5104" r="37551" b="30035"/>
            <a:stretch/>
          </p:blipFill>
          <p:spPr>
            <a:xfrm rot="5400000" flipH="1">
              <a:off x="213027" y="-261194"/>
              <a:ext cx="2326757" cy="2858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37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 flipH="1">
              <a:off x="-373534" y="716351"/>
              <a:ext cx="2469720" cy="18285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37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 flipH="1">
              <a:off x="-762517" y="729513"/>
              <a:ext cx="2516261" cy="1057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37"/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 flipH="1">
              <a:off x="335217" y="7616"/>
              <a:ext cx="1286629" cy="2062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3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 flipH="1">
              <a:off x="-483904" y="430917"/>
              <a:ext cx="1601443" cy="73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37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 flipH="1">
              <a:off x="177810" y="430917"/>
              <a:ext cx="1601443" cy="73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37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 flipH="1">
              <a:off x="-400940" y="1132844"/>
              <a:ext cx="1562921" cy="8669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BA5E43-D064-4BBA-BC9C-F40CB932FF36}"/>
              </a:ext>
            </a:extLst>
          </p:cNvPr>
          <p:cNvSpPr txBox="1"/>
          <p:nvPr/>
        </p:nvSpPr>
        <p:spPr>
          <a:xfrm>
            <a:off x="2532704" y="2093305"/>
            <a:ext cx="3902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r>
              <a:rPr lang="en-US" sz="6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53361481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>
            <a:spLocks noGrp="1"/>
          </p:cNvSpPr>
          <p:nvPr>
            <p:ph type="title"/>
          </p:nvPr>
        </p:nvSpPr>
        <p:spPr>
          <a:xfrm>
            <a:off x="891449" y="871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</a:t>
            </a:r>
            <a:r>
              <a:rPr lang="en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endParaRPr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4" name="Google Shape;304;p29"/>
          <p:cNvGraphicFramePr/>
          <p:nvPr>
            <p:extLst>
              <p:ext uri="{D42A27DB-BD31-4B8C-83A1-F6EECF244321}">
                <p14:modId xmlns:p14="http://schemas.microsoft.com/office/powerpoint/2010/main" val="4179593248"/>
              </p:ext>
            </p:extLst>
          </p:nvPr>
        </p:nvGraphicFramePr>
        <p:xfrm>
          <a:off x="891449" y="1786896"/>
          <a:ext cx="5633175" cy="2133450"/>
        </p:xfrm>
        <a:graphic>
          <a:graphicData uri="http://schemas.openxmlformats.org/drawingml/2006/table">
            <a:tbl>
              <a:tblPr>
                <a:noFill/>
                <a:tableStyleId>{67097D28-2195-4599-AACC-934248DE88C2}</a:tableStyleId>
              </a:tblPr>
              <a:tblGrid>
                <a:gridCol w="2052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0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Playfair Display"/>
                          <a:cs typeface="Times New Roman" panose="02020603050405020304" pitchFamily="18" charset="0"/>
                          <a:sym typeface="Playfair Display"/>
                        </a:rPr>
                        <a:t>22-47495-2</a:t>
                      </a:r>
                      <a:endParaRPr sz="1600" u="none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Playfair Display"/>
                        <a:cs typeface="Times New Roman" panose="02020603050405020304" pitchFamily="18" charset="0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tkinson Hyperlegible"/>
                          <a:cs typeface="Times New Roman" panose="02020603050405020304" pitchFamily="18" charset="0"/>
                          <a:sym typeface="Atkinson Hyperlegible"/>
                        </a:rPr>
                        <a:t>Shanto Debnath</a:t>
                      </a:r>
                      <a:endParaRPr sz="16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Atkinson Hyperlegible"/>
                        <a:cs typeface="Times New Roman" panose="02020603050405020304" pitchFamily="18" charset="0"/>
                        <a:sym typeface="Atkinson Hyperlegib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Playfair Display"/>
                          <a:cs typeface="Times New Roman" panose="02020603050405020304" pitchFamily="18" charset="0"/>
                          <a:sym typeface="Playfair Display"/>
                        </a:rPr>
                        <a:t>23-50251-1</a:t>
                      </a:r>
                      <a:endParaRPr sz="1600" u="none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Playfair Display"/>
                        <a:cs typeface="Times New Roman" panose="02020603050405020304" pitchFamily="18" charset="0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tkinson Hyperlegible"/>
                          <a:cs typeface="Times New Roman" panose="02020603050405020304" pitchFamily="18" charset="0"/>
                          <a:sym typeface="Atkinson Hyperlegible"/>
                        </a:rPr>
                        <a:t>Fahima Islam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Playfair Display"/>
                          <a:cs typeface="Times New Roman" panose="02020603050405020304" pitchFamily="18" charset="0"/>
                          <a:sym typeface="Playfair Display"/>
                        </a:rPr>
                        <a:t>22-46666-1</a:t>
                      </a:r>
                      <a:endParaRPr sz="160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Playfair Display"/>
                        <a:cs typeface="Times New Roman" panose="02020603050405020304" pitchFamily="18" charset="0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tkinson Hyperlegible"/>
                          <a:cs typeface="Times New Roman" panose="02020603050405020304" pitchFamily="18" charset="0"/>
                          <a:sym typeface="Atkinson Hyperlegible"/>
                        </a:rPr>
                        <a:t>Arafat </a:t>
                      </a:r>
                      <a:r>
                        <a:rPr lang="en-US" sz="160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tkinson Hyperlegible"/>
                          <a:cs typeface="Times New Roman" panose="02020603050405020304" pitchFamily="18" charset="0"/>
                          <a:sym typeface="Atkinson Hyperlegible"/>
                        </a:rPr>
                        <a:t>Helal</a:t>
                      </a:r>
                      <a:endParaRPr lang="en-US" sz="16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Atkinson Hyperlegible"/>
                        <a:cs typeface="Times New Roman" panose="02020603050405020304" pitchFamily="18" charset="0"/>
                        <a:sym typeface="Atkinson Hyperlegib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Playfair Display"/>
                          <a:cs typeface="Times New Roman" panose="02020603050405020304" pitchFamily="18" charset="0"/>
                          <a:sym typeface="Playfair Display"/>
                        </a:rPr>
                        <a:t>22-48144-2</a:t>
                      </a:r>
                      <a:endParaRPr sz="1600" u="none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Playfair Display"/>
                        <a:cs typeface="Times New Roman" panose="02020603050405020304" pitchFamily="18" charset="0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60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tkinson Hyperlegible"/>
                          <a:cs typeface="Times New Roman" panose="02020603050405020304" pitchFamily="18" charset="0"/>
                          <a:sym typeface="Atkinson Hyperlegible"/>
                        </a:rPr>
                        <a:t>Mahfuz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tkinson Hyperlegible"/>
                          <a:cs typeface="Times New Roman" panose="02020603050405020304" pitchFamily="18" charset="0"/>
                          <a:sym typeface="Atkinson Hyperlegible"/>
                        </a:rPr>
                        <a:t> Ahmed </a:t>
                      </a:r>
                      <a:r>
                        <a:rPr lang="en-US" sz="160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tkinson Hyperlegible"/>
                          <a:cs typeface="Times New Roman" panose="02020603050405020304" pitchFamily="18" charset="0"/>
                          <a:sym typeface="Atkinson Hyperlegible"/>
                        </a:rPr>
                        <a:t>Akand</a:t>
                      </a:r>
                      <a:endParaRPr lang="en-US" sz="16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Atkinson Hyperlegible"/>
                        <a:cs typeface="Times New Roman" panose="02020603050405020304" pitchFamily="18" charset="0"/>
                        <a:sym typeface="Atkinson Hyperlegib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Playfair Display"/>
                          <a:cs typeface="Times New Roman" panose="02020603050405020304" pitchFamily="18" charset="0"/>
                          <a:sym typeface="Playfair Display"/>
                        </a:rPr>
                        <a:t>22-47485-2</a:t>
                      </a:r>
                      <a:endParaRPr sz="1600" u="none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Playfair Display"/>
                        <a:cs typeface="Times New Roman" panose="02020603050405020304" pitchFamily="18" charset="0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tkinson Hyperlegible"/>
                          <a:cs typeface="Times New Roman" panose="02020603050405020304" pitchFamily="18" charset="0"/>
                          <a:sym typeface="Atkinson Hyperlegible"/>
                        </a:rPr>
                        <a:t>Shoham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tkinson Hyperlegible"/>
                          <a:cs typeface="Times New Roman" panose="02020603050405020304" pitchFamily="18" charset="0"/>
                          <a:sym typeface="Atkinson Hyperlegible"/>
                        </a:rPr>
                        <a:t> </a:t>
                      </a:r>
                      <a:r>
                        <a:rPr lang="en-US" sz="160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tkinson Hyperlegible"/>
                          <a:cs typeface="Times New Roman" panose="02020603050405020304" pitchFamily="18" charset="0"/>
                          <a:sym typeface="Atkinson Hyperlegible"/>
                        </a:rPr>
                        <a:t>Podder</a:t>
                      </a:r>
                      <a:endParaRPr lang="en-US" sz="16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Atkinson Hyperlegible"/>
                        <a:cs typeface="Times New Roman" panose="02020603050405020304" pitchFamily="18" charset="0"/>
                        <a:sym typeface="Atkinson Hyperlegib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</a:t>
            </a:r>
            <a:r>
              <a:rPr lang="en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2" name="Google Shape;312;p30"/>
          <p:cNvSpPr txBox="1">
            <a:spLocks noGrp="1"/>
          </p:cNvSpPr>
          <p:nvPr>
            <p:ph type="title" idx="2"/>
          </p:nvPr>
        </p:nvSpPr>
        <p:spPr>
          <a:xfrm>
            <a:off x="1505400" y="1585550"/>
            <a:ext cx="7347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4" name="Google Shape;314;p30"/>
          <p:cNvSpPr txBox="1">
            <a:spLocks noGrp="1"/>
          </p:cNvSpPr>
          <p:nvPr>
            <p:ph type="title" idx="4"/>
          </p:nvPr>
        </p:nvSpPr>
        <p:spPr>
          <a:xfrm>
            <a:off x="3222387" y="1585550"/>
            <a:ext cx="7347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6" name="Google Shape;316;p30"/>
          <p:cNvSpPr txBox="1">
            <a:spLocks noGrp="1"/>
          </p:cNvSpPr>
          <p:nvPr>
            <p:ph type="title" idx="6"/>
          </p:nvPr>
        </p:nvSpPr>
        <p:spPr>
          <a:xfrm>
            <a:off x="4879493" y="1585550"/>
            <a:ext cx="7347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Google Shape;318;p30"/>
          <p:cNvSpPr txBox="1">
            <a:spLocks noGrp="1"/>
          </p:cNvSpPr>
          <p:nvPr>
            <p:ph type="subTitle" idx="1"/>
          </p:nvPr>
        </p:nvSpPr>
        <p:spPr>
          <a:xfrm>
            <a:off x="720000" y="2337950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Google Shape;319;p30"/>
          <p:cNvSpPr txBox="1">
            <a:spLocks noGrp="1"/>
          </p:cNvSpPr>
          <p:nvPr>
            <p:ph type="subTitle" idx="8"/>
          </p:nvPr>
        </p:nvSpPr>
        <p:spPr>
          <a:xfrm>
            <a:off x="2436987" y="2590084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Google Shape;320;p30"/>
          <p:cNvSpPr txBox="1">
            <a:spLocks noGrp="1"/>
          </p:cNvSpPr>
          <p:nvPr>
            <p:ph type="subTitle" idx="9"/>
          </p:nvPr>
        </p:nvSpPr>
        <p:spPr>
          <a:xfrm>
            <a:off x="5644875" y="2580200"/>
            <a:ext cx="23055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315;p30">
            <a:extLst>
              <a:ext uri="{FF2B5EF4-FFF2-40B4-BE49-F238E27FC236}">
                <a16:creationId xmlns:a16="http://schemas.microsoft.com/office/drawing/2014/main" id="{4FF08D76-F94C-446B-A5E8-B44134621524}"/>
              </a:ext>
            </a:extLst>
          </p:cNvPr>
          <p:cNvSpPr txBox="1">
            <a:spLocks/>
          </p:cNvSpPr>
          <p:nvPr/>
        </p:nvSpPr>
        <p:spPr>
          <a:xfrm>
            <a:off x="6430275" y="1585550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29" name="Google Shape;312;p30">
            <a:extLst>
              <a:ext uri="{FF2B5EF4-FFF2-40B4-BE49-F238E27FC236}">
                <a16:creationId xmlns:a16="http://schemas.microsoft.com/office/drawing/2014/main" id="{30F4604C-ED10-4B90-93F7-C411BB8E522C}"/>
              </a:ext>
            </a:extLst>
          </p:cNvPr>
          <p:cNvSpPr txBox="1">
            <a:spLocks/>
          </p:cNvSpPr>
          <p:nvPr/>
        </p:nvSpPr>
        <p:spPr>
          <a:xfrm>
            <a:off x="1505400" y="3417300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</p:txBody>
      </p:sp>
      <p:sp>
        <p:nvSpPr>
          <p:cNvPr id="30" name="Google Shape;314;p30">
            <a:extLst>
              <a:ext uri="{FF2B5EF4-FFF2-40B4-BE49-F238E27FC236}">
                <a16:creationId xmlns:a16="http://schemas.microsoft.com/office/drawing/2014/main" id="{42D46F06-1C40-4C54-8E43-F8C1B829EF17}"/>
              </a:ext>
            </a:extLst>
          </p:cNvPr>
          <p:cNvSpPr txBox="1">
            <a:spLocks/>
          </p:cNvSpPr>
          <p:nvPr/>
        </p:nvSpPr>
        <p:spPr>
          <a:xfrm>
            <a:off x="3187231" y="3418078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</p:txBody>
      </p:sp>
      <p:sp>
        <p:nvSpPr>
          <p:cNvPr id="31" name="Google Shape;316;p30">
            <a:extLst>
              <a:ext uri="{FF2B5EF4-FFF2-40B4-BE49-F238E27FC236}">
                <a16:creationId xmlns:a16="http://schemas.microsoft.com/office/drawing/2014/main" id="{9A54F31E-99CA-4102-BBB3-F5CB34674495}"/>
              </a:ext>
            </a:extLst>
          </p:cNvPr>
          <p:cNvSpPr txBox="1">
            <a:spLocks/>
          </p:cNvSpPr>
          <p:nvPr/>
        </p:nvSpPr>
        <p:spPr>
          <a:xfrm>
            <a:off x="4879493" y="3418078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</p:txBody>
      </p:sp>
      <p:sp>
        <p:nvSpPr>
          <p:cNvPr id="32" name="Google Shape;319;p30">
            <a:extLst>
              <a:ext uri="{FF2B5EF4-FFF2-40B4-BE49-F238E27FC236}">
                <a16:creationId xmlns:a16="http://schemas.microsoft.com/office/drawing/2014/main" id="{8D4D68DC-DB27-42FA-916A-243F855888D2}"/>
              </a:ext>
            </a:extLst>
          </p:cNvPr>
          <p:cNvSpPr txBox="1">
            <a:spLocks/>
          </p:cNvSpPr>
          <p:nvPr/>
        </p:nvSpPr>
        <p:spPr>
          <a:xfrm>
            <a:off x="2436987" y="4448367"/>
            <a:ext cx="2305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</a:p>
          <a:p>
            <a:pPr marL="0" inden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Prototype</a:t>
            </a:r>
          </a:p>
        </p:txBody>
      </p:sp>
      <p:sp>
        <p:nvSpPr>
          <p:cNvPr id="33" name="Google Shape;315;p30">
            <a:extLst>
              <a:ext uri="{FF2B5EF4-FFF2-40B4-BE49-F238E27FC236}">
                <a16:creationId xmlns:a16="http://schemas.microsoft.com/office/drawing/2014/main" id="{0D56BFB9-6E20-4B6B-B516-B637CD9EA87C}"/>
              </a:ext>
            </a:extLst>
          </p:cNvPr>
          <p:cNvSpPr txBox="1">
            <a:spLocks/>
          </p:cNvSpPr>
          <p:nvPr/>
        </p:nvSpPr>
        <p:spPr>
          <a:xfrm>
            <a:off x="6430275" y="3417300"/>
            <a:ext cx="734700" cy="6309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1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</p:txBody>
      </p:sp>
      <p:sp>
        <p:nvSpPr>
          <p:cNvPr id="36" name="Google Shape;320;p30">
            <a:extLst>
              <a:ext uri="{FF2B5EF4-FFF2-40B4-BE49-F238E27FC236}">
                <a16:creationId xmlns:a16="http://schemas.microsoft.com/office/drawing/2014/main" id="{7DD6330C-6A05-486F-83AA-411C48713D9B}"/>
              </a:ext>
            </a:extLst>
          </p:cNvPr>
          <p:cNvSpPr txBox="1">
            <a:spLocks/>
          </p:cNvSpPr>
          <p:nvPr/>
        </p:nvSpPr>
        <p:spPr>
          <a:xfrm>
            <a:off x="4153974" y="2370312"/>
            <a:ext cx="2305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Objectives</a:t>
            </a:r>
          </a:p>
        </p:txBody>
      </p:sp>
      <p:sp>
        <p:nvSpPr>
          <p:cNvPr id="37" name="Google Shape;320;p30">
            <a:extLst>
              <a:ext uri="{FF2B5EF4-FFF2-40B4-BE49-F238E27FC236}">
                <a16:creationId xmlns:a16="http://schemas.microsoft.com/office/drawing/2014/main" id="{0953F2EA-F1D5-4867-90A1-E667BED62AE8}"/>
              </a:ext>
            </a:extLst>
          </p:cNvPr>
          <p:cNvSpPr txBox="1">
            <a:spLocks/>
          </p:cNvSpPr>
          <p:nvPr/>
        </p:nvSpPr>
        <p:spPr>
          <a:xfrm>
            <a:off x="5676619" y="4190939"/>
            <a:ext cx="2305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38" name="Google Shape;320;p30">
            <a:extLst>
              <a:ext uri="{FF2B5EF4-FFF2-40B4-BE49-F238E27FC236}">
                <a16:creationId xmlns:a16="http://schemas.microsoft.com/office/drawing/2014/main" id="{2037213F-B3CA-4BF9-85D6-83F2F2CF7480}"/>
              </a:ext>
            </a:extLst>
          </p:cNvPr>
          <p:cNvSpPr txBox="1">
            <a:spLocks/>
          </p:cNvSpPr>
          <p:nvPr/>
        </p:nvSpPr>
        <p:spPr>
          <a:xfrm>
            <a:off x="4056803" y="4206117"/>
            <a:ext cx="2305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</a:p>
        </p:txBody>
      </p:sp>
      <p:sp>
        <p:nvSpPr>
          <p:cNvPr id="39" name="Google Shape;320;p30">
            <a:extLst>
              <a:ext uri="{FF2B5EF4-FFF2-40B4-BE49-F238E27FC236}">
                <a16:creationId xmlns:a16="http://schemas.microsoft.com/office/drawing/2014/main" id="{95720C1D-B32B-4780-AB70-39385BD4F097}"/>
              </a:ext>
            </a:extLst>
          </p:cNvPr>
          <p:cNvSpPr txBox="1">
            <a:spLocks/>
          </p:cNvSpPr>
          <p:nvPr/>
        </p:nvSpPr>
        <p:spPr>
          <a:xfrm>
            <a:off x="720000" y="4190939"/>
            <a:ext cx="2305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"/>
          <p:cNvSpPr txBox="1">
            <a:spLocks noGrp="1"/>
          </p:cNvSpPr>
          <p:nvPr>
            <p:ph type="title"/>
          </p:nvPr>
        </p:nvSpPr>
        <p:spPr>
          <a:xfrm>
            <a:off x="2716887" y="796189"/>
            <a:ext cx="555462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Google Shape;330;p31"/>
          <p:cNvSpPr txBox="1">
            <a:spLocks noGrp="1"/>
          </p:cNvSpPr>
          <p:nvPr>
            <p:ph type="subTitle" idx="1"/>
          </p:nvPr>
        </p:nvSpPr>
        <p:spPr>
          <a:xfrm>
            <a:off x="2584415" y="1376980"/>
            <a:ext cx="6337012" cy="3158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600" dirty="0">
                <a:latin typeface="Roboto" pitchFamily="2" charset="0"/>
                <a:ea typeface="Roboto" pitchFamily="2" charset="0"/>
              </a:rPr>
              <a:t>This project demonstrates a password security system using simple electronics.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rPr>
              <a:t>XNOR gates </a:t>
            </a:r>
            <a:r>
              <a:rPr lang="en-US" sz="1600" dirty="0">
                <a:latin typeface="Roboto" pitchFamily="2" charset="0"/>
                <a:ea typeface="Roboto" pitchFamily="2" charset="0"/>
              </a:rPr>
              <a:t>perform bit-by-bit password comparison, ensuring precise validation.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Roboto" pitchFamily="2" charset="0"/>
                <a:ea typeface="Roboto" pitchFamily="2" charset="0"/>
              </a:rPr>
              <a:t>JK flip-flops </a:t>
            </a:r>
            <a:r>
              <a:rPr lang="en-US" sz="1600" dirty="0">
                <a:latin typeface="Roboto" pitchFamily="2" charset="0"/>
                <a:ea typeface="Roboto" pitchFamily="2" charset="0"/>
              </a:rPr>
              <a:t>count incorrect attempts and reset the system after three errors.</a:t>
            </a:r>
          </a:p>
          <a:p>
            <a:pPr marL="152400" lvl="0" indent="0" algn="l" rtl="0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-US" sz="1600" dirty="0">
                <a:latin typeface="Roboto" pitchFamily="2" charset="0"/>
                <a:ea typeface="Roboto" pitchFamily="2" charset="0"/>
              </a:rPr>
              <a:t>The project highlights how logic gates form the backbone of modern digital systems, particularly in security applications.</a:t>
            </a:r>
            <a:endParaRPr sz="1600" dirty="0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331" name="Google Shape;331;p31"/>
          <p:cNvGrpSpPr/>
          <p:nvPr/>
        </p:nvGrpSpPr>
        <p:grpSpPr>
          <a:xfrm rot="5400000">
            <a:off x="1349903" y="-1430100"/>
            <a:ext cx="1541149" cy="4289929"/>
            <a:chOff x="-22726" y="-218155"/>
            <a:chExt cx="1929330" cy="5370467"/>
          </a:xfrm>
        </p:grpSpPr>
        <p:pic>
          <p:nvPicPr>
            <p:cNvPr id="332" name="Google Shape;332;p31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361014" y="877812"/>
              <a:ext cx="26059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31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487394" y="1982825"/>
              <a:ext cx="2190249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31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838218" y="3098915"/>
              <a:ext cx="2891885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31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288575" y="3041699"/>
              <a:ext cx="2048200" cy="151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31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58012" y="2865168"/>
              <a:ext cx="1580494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31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611169" y="3670544"/>
              <a:ext cx="2086798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31"/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>
              <a:off x="299210" y="3435074"/>
              <a:ext cx="1067033" cy="17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38010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16866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1"/>
            <p:cNvPicPr preferRelativeResize="0"/>
            <p:nvPr/>
          </p:nvPicPr>
          <p:blipFill rotWithShape="1">
            <a:blip r:embed="rId3">
              <a:alphaModFix/>
            </a:blip>
            <a:srcRect l="35435" t="1038" r="12098" b="47015"/>
            <a:stretch/>
          </p:blipFill>
          <p:spPr>
            <a:xfrm rot="5400000">
              <a:off x="-212794" y="-28057"/>
              <a:ext cx="230949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30383" y="1816890"/>
              <a:ext cx="771750" cy="356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517999" y="2755704"/>
              <a:ext cx="1840503" cy="84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31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11303" y="3493776"/>
              <a:ext cx="1296169" cy="7190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p31"/>
          <p:cNvGrpSpPr/>
          <p:nvPr/>
        </p:nvGrpSpPr>
        <p:grpSpPr>
          <a:xfrm rot="-5400000">
            <a:off x="6510233" y="2501761"/>
            <a:ext cx="1665020" cy="3618460"/>
            <a:chOff x="-22726" y="12"/>
            <a:chExt cx="2370810" cy="5152300"/>
          </a:xfrm>
        </p:grpSpPr>
        <p:pic>
          <p:nvPicPr>
            <p:cNvPr id="346" name="Google Shape;346;p31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361014" y="877812"/>
              <a:ext cx="2605925" cy="192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31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487394" y="1982825"/>
              <a:ext cx="2190249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31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838218" y="3098916"/>
              <a:ext cx="2891885" cy="1214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31"/>
            <p:cNvPicPr preferRelativeResize="0"/>
            <p:nvPr/>
          </p:nvPicPr>
          <p:blipFill rotWithShape="1">
            <a:blip r:embed="rId3">
              <a:alphaModFix/>
            </a:blip>
            <a:srcRect l="5516" t="-5104" r="37551" b="30035"/>
            <a:stretch/>
          </p:blipFill>
          <p:spPr>
            <a:xfrm rot="5400000">
              <a:off x="197874" y="2998120"/>
              <a:ext cx="1929638" cy="2370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1"/>
            <p:cNvPicPr preferRelativeResize="0"/>
            <p:nvPr/>
          </p:nvPicPr>
          <p:blipFill rotWithShape="1">
            <a:blip r:embed="rId3">
              <a:alphaModFix/>
            </a:blip>
            <a:srcRect l="5517" t="-5104" b="30035"/>
            <a:stretch/>
          </p:blipFill>
          <p:spPr>
            <a:xfrm rot="5400000">
              <a:off x="-288575" y="3041699"/>
              <a:ext cx="2048200" cy="151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1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58013" y="2865168"/>
              <a:ext cx="1580494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1"/>
            <p:cNvPicPr preferRelativeResize="0"/>
            <p:nvPr/>
          </p:nvPicPr>
          <p:blipFill rotWithShape="1">
            <a:blip r:embed="rId3">
              <a:alphaModFix/>
            </a:blip>
            <a:srcRect t="4102" b="50813"/>
            <a:stretch/>
          </p:blipFill>
          <p:spPr>
            <a:xfrm rot="5400000">
              <a:off x="-611169" y="3670544"/>
              <a:ext cx="2086798" cy="87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1"/>
            <p:cNvPicPr preferRelativeResize="0"/>
            <p:nvPr/>
          </p:nvPicPr>
          <p:blipFill rotWithShape="1">
            <a:blip r:embed="rId3">
              <a:alphaModFix/>
            </a:blip>
            <a:srcRect l="5518" t="-5104" r="50852" b="30035"/>
            <a:stretch/>
          </p:blipFill>
          <p:spPr>
            <a:xfrm rot="5400000">
              <a:off x="299210" y="3435075"/>
              <a:ext cx="1067033" cy="17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38010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168668" y="4181573"/>
              <a:ext cx="1328116" cy="613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31"/>
            <p:cNvPicPr preferRelativeResize="0"/>
            <p:nvPr/>
          </p:nvPicPr>
          <p:blipFill rotWithShape="1">
            <a:blip r:embed="rId3">
              <a:alphaModFix/>
            </a:blip>
            <a:srcRect l="1558" t="1038" r="7837" b="47015"/>
            <a:stretch/>
          </p:blipFill>
          <p:spPr>
            <a:xfrm rot="5400000">
              <a:off x="-863858" y="841176"/>
              <a:ext cx="3611629" cy="192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230383" y="1816890"/>
              <a:ext cx="771750" cy="356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1"/>
            <p:cNvPicPr preferRelativeResize="0"/>
            <p:nvPr/>
          </p:nvPicPr>
          <p:blipFill rotWithShape="1">
            <a:blip r:embed="rId5">
              <a:alphaModFix/>
            </a:blip>
            <a:srcRect b="50443"/>
            <a:stretch/>
          </p:blipFill>
          <p:spPr>
            <a:xfrm rot="5400000">
              <a:off x="-517999" y="2755704"/>
              <a:ext cx="1840503" cy="84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1"/>
            <p:cNvPicPr preferRelativeResize="0"/>
            <p:nvPr/>
          </p:nvPicPr>
          <p:blipFill rotWithShape="1">
            <a:blip r:embed="rId4">
              <a:alphaModFix/>
            </a:blip>
            <a:srcRect l="11254" r="13011" b="50881"/>
            <a:stretch/>
          </p:blipFill>
          <p:spPr>
            <a:xfrm rot="5400000">
              <a:off x="-311303" y="3493776"/>
              <a:ext cx="1296169" cy="7190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3D8EE3D-4736-41F3-B55C-33BB83FE4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716" y="703765"/>
            <a:ext cx="2115820" cy="44235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>
            <a:spLocks noGrp="1"/>
          </p:cNvSpPr>
          <p:nvPr>
            <p:ph type="title"/>
          </p:nvPr>
        </p:nvSpPr>
        <p:spPr>
          <a:xfrm>
            <a:off x="720000" y="7096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sz="3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</a:p>
        </p:txBody>
      </p:sp>
      <p:sp>
        <p:nvSpPr>
          <p:cNvPr id="413" name="Google Shape;413;p35"/>
          <p:cNvSpPr txBox="1">
            <a:spLocks noGrp="1"/>
          </p:cNvSpPr>
          <p:nvPr>
            <p:ph type="subTitle" idx="1"/>
          </p:nvPr>
        </p:nvSpPr>
        <p:spPr>
          <a:xfrm>
            <a:off x="424543" y="1964555"/>
            <a:ext cx="7321276" cy="3783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password-checking system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basic electronic parts</a:t>
            </a:r>
          </a:p>
        </p:txBody>
      </p:sp>
    </p:spTree>
    <p:extLst>
      <p:ext uri="{BB962C8B-B14F-4D97-AF65-F5344CB8AC3E}">
        <p14:creationId xmlns:p14="http://schemas.microsoft.com/office/powerpoint/2010/main" val="2796102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 txBox="1">
            <a:spLocks noGrp="1"/>
          </p:cNvSpPr>
          <p:nvPr>
            <p:ph type="subTitle" idx="4"/>
          </p:nvPr>
        </p:nvSpPr>
        <p:spPr>
          <a:xfrm>
            <a:off x="4837816" y="2571750"/>
            <a:ext cx="25866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tx2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Error Counting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bg2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Using JK Flip-Flop</a:t>
            </a:r>
            <a:endParaRPr sz="1800" b="1">
              <a:solidFill>
                <a:schemeClr val="bg2"/>
              </a:solidFill>
              <a:latin typeface="Times New Roman" panose="02020603050405020304" pitchFamily="18" charset="0"/>
              <a:ea typeface="Roboto" pitchFamily="2" charset="0"/>
              <a:cs typeface="Times New Roman" panose="02020603050405020304" pitchFamily="18" charset="0"/>
            </a:endParaRPr>
          </a:p>
        </p:txBody>
      </p:sp>
      <p:sp>
        <p:nvSpPr>
          <p:cNvPr id="387" name="Google Shape;387;p33"/>
          <p:cNvSpPr txBox="1">
            <a:spLocks noGrp="1"/>
          </p:cNvSpPr>
          <p:nvPr>
            <p:ph type="title"/>
          </p:nvPr>
        </p:nvSpPr>
        <p:spPr>
          <a:xfrm>
            <a:off x="722376" y="5395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8" name="Google Shape;388;p33"/>
          <p:cNvSpPr txBox="1">
            <a:spLocks noGrp="1"/>
          </p:cNvSpPr>
          <p:nvPr>
            <p:ph type="subTitle" idx="1"/>
          </p:nvPr>
        </p:nvSpPr>
        <p:spPr>
          <a:xfrm>
            <a:off x="4837816" y="3167328"/>
            <a:ext cx="2586600" cy="1076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JK flip-flop tracks incorrect attempts, incrementing the count for each error. After three incorrect attempts, the system resets automatically.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" name="Google Shape;389;p33"/>
          <p:cNvSpPr txBox="1">
            <a:spLocks noGrp="1"/>
          </p:cNvSpPr>
          <p:nvPr>
            <p:ph type="subTitle" idx="2"/>
          </p:nvPr>
        </p:nvSpPr>
        <p:spPr>
          <a:xfrm>
            <a:off x="1365153" y="3261429"/>
            <a:ext cx="2586600" cy="888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XNOR gates compare each bit of the stored and entered passwords. If all bits match, a green LED lights up; otherwise, a red LED is lit.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0" name="Google Shape;390;p33"/>
          <p:cNvSpPr txBox="1">
            <a:spLocks noGrp="1"/>
          </p:cNvSpPr>
          <p:nvPr>
            <p:ph type="subTitle" idx="3"/>
          </p:nvPr>
        </p:nvSpPr>
        <p:spPr>
          <a:xfrm>
            <a:off x="1365153" y="2603939"/>
            <a:ext cx="277977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tx2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Password Comparison </a:t>
            </a:r>
            <a:r>
              <a:rPr lang="en-US" sz="1800" b="1">
                <a:solidFill>
                  <a:schemeClr val="bg2"/>
                </a:solidFill>
                <a:latin typeface="Times New Roman" panose="02020603050405020304" pitchFamily="18" charset="0"/>
                <a:ea typeface="Roboto" pitchFamily="2" charset="0"/>
                <a:cs typeface="Times New Roman" panose="02020603050405020304" pitchFamily="18" charset="0"/>
              </a:rPr>
              <a:t>Using XNOR Gates</a:t>
            </a:r>
            <a:endParaRPr sz="1800" b="1">
              <a:solidFill>
                <a:schemeClr val="bg2"/>
              </a:solidFill>
              <a:latin typeface="Times New Roman" panose="02020603050405020304" pitchFamily="18" charset="0"/>
              <a:ea typeface="Roboto" pitchFamily="2" charset="0"/>
              <a:cs typeface="Times New Roman" panose="02020603050405020304" pitchFamily="18" charset="0"/>
            </a:endParaRPr>
          </a:p>
        </p:txBody>
      </p:sp>
      <p:sp>
        <p:nvSpPr>
          <p:cNvPr id="391" name="Google Shape;391;p33"/>
          <p:cNvSpPr txBox="1">
            <a:spLocks noGrp="1"/>
          </p:cNvSpPr>
          <p:nvPr>
            <p:ph type="title" idx="4294967295"/>
          </p:nvPr>
        </p:nvSpPr>
        <p:spPr>
          <a:xfrm>
            <a:off x="1526415" y="1522000"/>
            <a:ext cx="734700" cy="539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b="1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2" name="Google Shape;392;p33"/>
          <p:cNvSpPr txBox="1">
            <a:spLocks noGrp="1"/>
          </p:cNvSpPr>
          <p:nvPr>
            <p:ph type="title" idx="4294967295"/>
          </p:nvPr>
        </p:nvSpPr>
        <p:spPr>
          <a:xfrm>
            <a:off x="5010600" y="1522007"/>
            <a:ext cx="734700" cy="539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b="1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</a:t>
            </a:r>
            <a:r>
              <a:rPr 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50F522-4BE0-4BEE-A85B-48B7AA8C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60" y="444250"/>
            <a:ext cx="7617115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C860BA-3145-468E-9592-7D7EF69B3481}"/>
              </a:ext>
            </a:extLst>
          </p:cNvPr>
          <p:cNvSpPr/>
          <p:nvPr/>
        </p:nvSpPr>
        <p:spPr>
          <a:xfrm>
            <a:off x="2528047" y="3772861"/>
            <a:ext cx="729983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555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Timer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646A73-BB4E-4AE3-A551-53C19C1F32A1}"/>
              </a:ext>
            </a:extLst>
          </p:cNvPr>
          <p:cNvCxnSpPr/>
          <p:nvPr/>
        </p:nvCxnSpPr>
        <p:spPr>
          <a:xfrm>
            <a:off x="3273398" y="4049486"/>
            <a:ext cx="822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>
            <a:spLocks noGrp="1"/>
          </p:cNvSpPr>
          <p:nvPr>
            <p:ph type="title"/>
          </p:nvPr>
        </p:nvSpPr>
        <p:spPr>
          <a:xfrm>
            <a:off x="616688" y="709617"/>
            <a:ext cx="78073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Integrated Circuit</a:t>
            </a:r>
            <a:endParaRPr sz="3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3" name="Google Shape;413;p35"/>
          <p:cNvSpPr txBox="1">
            <a:spLocks noGrp="1"/>
          </p:cNvSpPr>
          <p:nvPr>
            <p:ph type="subTitle" idx="1"/>
          </p:nvPr>
        </p:nvSpPr>
        <p:spPr>
          <a:xfrm>
            <a:off x="616688" y="1282317"/>
            <a:ext cx="8059479" cy="3778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1.XNOR:74266</a:t>
            </a:r>
          </a:p>
          <a:p>
            <a:pPr marL="0" indent="0"/>
            <a:r>
              <a:rPr lang="en-US" sz="2400" dirty="0">
                <a:latin typeface="Times New Roman"/>
                <a:cs typeface="Times New Roman"/>
              </a:rPr>
              <a:t>2.AND:7421 4 Input,7408 2 Input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3.INVERTER:7404</a:t>
            </a:r>
          </a:p>
          <a:p>
            <a:pPr marL="0" lvl="0" indent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4.JK FLIP FLOP (COUNTER ):7473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6.BCD DECODER:7447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7.7-SEGMENT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DISPLAY:Common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Cathode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8.555 Timer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352B82-2F0E-44D9-A3DD-1CBA18E91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34190" y="-533400"/>
            <a:ext cx="12733868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53037"/>
      </p:ext>
    </p:extLst>
  </p:cSld>
  <p:clrMapOvr>
    <a:masterClrMapping/>
  </p:clrMapOvr>
</p:sld>
</file>

<file path=ppt/theme/theme1.xml><?xml version="1.0" encoding="utf-8"?>
<a:theme xmlns:a="http://schemas.openxmlformats.org/drawingml/2006/main" name="Formal Meeting by Slidesgo">
  <a:themeElements>
    <a:clrScheme name="Simple Light">
      <a:dk1>
        <a:srgbClr val="000000"/>
      </a:dk1>
      <a:lt1>
        <a:srgbClr val="FFFFFF"/>
      </a:lt1>
      <a:dk2>
        <a:srgbClr val="001B5C"/>
      </a:dk2>
      <a:lt2>
        <a:srgbClr val="BF9000"/>
      </a:lt2>
      <a:accent1>
        <a:srgbClr val="D9D9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485</Words>
  <Application>Microsoft Office PowerPoint</Application>
  <PresentationFormat>On-screen Show (16:9)</PresentationFormat>
  <Paragraphs>122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Times New Roman</vt:lpstr>
      <vt:lpstr>Arial</vt:lpstr>
      <vt:lpstr>Playfair Display</vt:lpstr>
      <vt:lpstr>Bebas Neue</vt:lpstr>
      <vt:lpstr>Roboto</vt:lpstr>
      <vt:lpstr>Helvetica Neue</vt:lpstr>
      <vt:lpstr>Anaheim</vt:lpstr>
      <vt:lpstr>Atkinson Hyperlegible</vt:lpstr>
      <vt:lpstr>Nunito Light</vt:lpstr>
      <vt:lpstr>Formal Meeting by Slidesgo</vt:lpstr>
      <vt:lpstr>Password Security  System</vt:lpstr>
      <vt:lpstr>Group Members</vt:lpstr>
      <vt:lpstr>TABLE OF CONTENTS</vt:lpstr>
      <vt:lpstr>Introduction</vt:lpstr>
      <vt:lpstr>Problem Statement</vt:lpstr>
      <vt:lpstr>Objectives</vt:lpstr>
      <vt:lpstr>Block Diagram</vt:lpstr>
      <vt:lpstr>Integrated Circuit</vt:lpstr>
      <vt:lpstr>PowerPoint Presentation</vt:lpstr>
      <vt:lpstr>PowerPoint Presentation</vt:lpstr>
      <vt:lpstr>Methodology</vt:lpstr>
      <vt:lpstr>Methodology</vt:lpstr>
      <vt:lpstr>Results</vt:lpstr>
      <vt:lpstr>Summary: </vt:lpstr>
      <vt:lpstr>Project Prototype </vt:lpstr>
      <vt:lpstr> Discussion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wave Rectifier Project</dc:title>
  <dc:creator>Shanto</dc:creator>
  <cp:lastModifiedBy>MAHFUZ AHMED AKAND</cp:lastModifiedBy>
  <cp:revision>8</cp:revision>
  <dcterms:modified xsi:type="dcterms:W3CDTF">2025-01-22T09:08:14Z</dcterms:modified>
</cp:coreProperties>
</file>